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44" r:id="rId2"/>
    <p:sldId id="343" r:id="rId3"/>
    <p:sldId id="258" r:id="rId4"/>
    <p:sldId id="307" r:id="rId5"/>
    <p:sldId id="348" r:id="rId6"/>
    <p:sldId id="354" r:id="rId7"/>
    <p:sldId id="356" r:id="rId8"/>
    <p:sldId id="309" r:id="rId9"/>
    <p:sldId id="283" r:id="rId10"/>
    <p:sldId id="346" r:id="rId11"/>
    <p:sldId id="312" r:id="rId12"/>
    <p:sldId id="316" r:id="rId13"/>
    <p:sldId id="331" r:id="rId14"/>
    <p:sldId id="351" r:id="rId15"/>
    <p:sldId id="353" r:id="rId16"/>
    <p:sldId id="333" r:id="rId17"/>
    <p:sldId id="337" r:id="rId18"/>
    <p:sldId id="338" r:id="rId19"/>
    <p:sldId id="321" r:id="rId20"/>
    <p:sldId id="284" r:id="rId21"/>
    <p:sldId id="345" r:id="rId22"/>
    <p:sldId id="259" r:id="rId23"/>
    <p:sldId id="296" r:id="rId24"/>
    <p:sldId id="263" r:id="rId25"/>
    <p:sldId id="262" r:id="rId26"/>
    <p:sldId id="285" r:id="rId27"/>
    <p:sldId id="289" r:id="rId28"/>
    <p:sldId id="290" r:id="rId29"/>
    <p:sldId id="293" r:id="rId30"/>
    <p:sldId id="294" r:id="rId31"/>
    <p:sldId id="35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9C64B-1B59-44A8-8126-8EACE5EB9DD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315FDA-9804-4445-A0B0-7822A865B41C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 час.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E687D9-6718-4340-8AC2-B7B3F5A860FA}" type="parTrans" cxnId="{2EC8A831-6C57-4743-A887-BB4733FE2E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985B92-B1F6-4E31-818E-530DF93CE584}" type="sibTrans" cxnId="{2EC8A831-6C57-4743-A887-BB4733FE2E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27161-C104-422E-9A46-2726E3F7A9DF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 час.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E9E67D-B01B-4F59-8983-4667C97BDF98}" type="parTrans" cxnId="{5F35D6C7-FBCD-4F31-91B9-D3700A67B5F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87625-5CCF-4265-9047-C2ECD5CB6C87}" type="sibTrans" cxnId="{5F35D6C7-FBCD-4F31-91B9-D3700A67B5F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F626D-3C03-4F51-8E03-A5A02F45D10B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 час.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2BC63-8827-45F9-A1F1-3E12D30526AC}" type="parTrans" cxnId="{415ED559-188C-40C4-B664-517C3A6E5D0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75E47-52B4-4830-A070-54EDE7A5E464}" type="sibTrans" cxnId="{415ED559-188C-40C4-B664-517C3A6E5D0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2F694-6B1D-42CB-AD56-2C2921E6250F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 час.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C0F64-AA87-46FA-9CD7-AA0097FAACB8}" type="parTrans" cxnId="{8B81AF97-51B2-4E1C-81C3-9D1A68FD6EE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6CFF1-CEDF-44BC-963C-65C1F62AE8FC}" type="sibTrans" cxnId="{8B81AF97-51B2-4E1C-81C3-9D1A68FD6EE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CAA6F-5508-4BB0-A259-DAA9E8546A3E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 час.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B764D-3925-49E4-915C-6548BBC7A27C}" type="parTrans" cxnId="{9107686B-FE36-4912-B854-CF09C4672C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041EE-2E46-4F6C-88A8-19AFF2B757C6}" type="sibTrans" cxnId="{9107686B-FE36-4912-B854-CF09C4672C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627F1-3B95-412A-A376-923FD23DD20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250 час.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BEB28-E174-4C02-A551-48A6F95AEBB2}" type="parTrans" cxnId="{B90AC43D-3925-47CB-A2B8-940E073BAC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EC690-D8FE-4487-A952-788D9B5844FA}" type="sibTrans" cxnId="{B90AC43D-3925-47CB-A2B8-940E073BAC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CEB422-7802-40B0-9BCB-4A6A96B39CBB}" type="pres">
      <dgm:prSet presAssocID="{2519C64B-1B59-44A8-8126-8EACE5EB9D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E1B343-E370-478A-8B2E-53F8BFD5F2DE}" type="pres">
      <dgm:prSet presAssocID="{CB315FDA-9804-4445-A0B0-7822A865B41C}" presName="Name5" presStyleLbl="vennNode1" presStyleIdx="0" presStyleCnt="6" custLinFactNeighborX="-256" custLinFactNeighborY="-3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636F3-E104-4886-86ED-22D0D234A562}" type="pres">
      <dgm:prSet presAssocID="{8F985B92-B1F6-4E31-818E-530DF93CE584}" presName="space" presStyleCnt="0"/>
      <dgm:spPr/>
    </dgm:pt>
    <dgm:pt modelId="{83EF6570-D4BC-4151-97ED-0E8372A6A947}" type="pres">
      <dgm:prSet presAssocID="{B14CAA6F-5508-4BB0-A259-DAA9E8546A3E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C3BFF-54B3-4223-9F91-1282C48B11EE}" type="pres">
      <dgm:prSet presAssocID="{09F041EE-2E46-4F6C-88A8-19AFF2B757C6}" presName="space" presStyleCnt="0"/>
      <dgm:spPr/>
    </dgm:pt>
    <dgm:pt modelId="{6A9D9EC9-E803-4B62-9492-34BD9EBDA17A}" type="pres">
      <dgm:prSet presAssocID="{2542F694-6B1D-42CB-AD56-2C2921E6250F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C89C0-9F12-44BF-B54D-0E71D28125F4}" type="pres">
      <dgm:prSet presAssocID="{4746CFF1-CEDF-44BC-963C-65C1F62AE8FC}" presName="space" presStyleCnt="0"/>
      <dgm:spPr/>
    </dgm:pt>
    <dgm:pt modelId="{5DDA3A13-A629-4FC2-8E0E-BEF4178192B1}" type="pres">
      <dgm:prSet presAssocID="{9A9F626D-3C03-4F51-8E03-A5A02F45D10B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58764-6EE7-4B54-9F1C-214C9DBCEBFA}" type="pres">
      <dgm:prSet presAssocID="{BF475E47-52B4-4830-A070-54EDE7A5E464}" presName="space" presStyleCnt="0"/>
      <dgm:spPr/>
    </dgm:pt>
    <dgm:pt modelId="{E5228D1C-70E5-4FDE-939F-94F1DD747898}" type="pres">
      <dgm:prSet presAssocID="{A2627161-C104-422E-9A46-2726E3F7A9DF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D19BF-56B8-4B67-A42F-173EE377F4FD}" type="pres">
      <dgm:prSet presAssocID="{E8387625-5CCF-4265-9047-C2ECD5CB6C87}" presName="space" presStyleCnt="0"/>
      <dgm:spPr/>
    </dgm:pt>
    <dgm:pt modelId="{B02B5C93-AF3F-4610-AFA8-F1FC3C5FCCD9}" type="pres">
      <dgm:prSet presAssocID="{A26627F1-3B95-412A-A376-923FD23DD200}" presName="Name5" presStyleLbl="vennNode1" presStyleIdx="5" presStyleCnt="6" custScaleX="185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71E23-F347-4326-B04B-8157553ACD5B}" type="presOf" srcId="{2542F694-6B1D-42CB-AD56-2C2921E6250F}" destId="{6A9D9EC9-E803-4B62-9492-34BD9EBDA17A}" srcOrd="0" destOrd="0" presId="urn:microsoft.com/office/officeart/2005/8/layout/venn3"/>
    <dgm:cxn modelId="{9107686B-FE36-4912-B854-CF09C4672C61}" srcId="{2519C64B-1B59-44A8-8126-8EACE5EB9DD9}" destId="{B14CAA6F-5508-4BB0-A259-DAA9E8546A3E}" srcOrd="1" destOrd="0" parTransId="{397B764D-3925-49E4-915C-6548BBC7A27C}" sibTransId="{09F041EE-2E46-4F6C-88A8-19AFF2B757C6}"/>
    <dgm:cxn modelId="{2EC8A831-6C57-4743-A887-BB4733FE2E34}" srcId="{2519C64B-1B59-44A8-8126-8EACE5EB9DD9}" destId="{CB315FDA-9804-4445-A0B0-7822A865B41C}" srcOrd="0" destOrd="0" parTransId="{75E687D9-6718-4340-8AC2-B7B3F5A860FA}" sibTransId="{8F985B92-B1F6-4E31-818E-530DF93CE584}"/>
    <dgm:cxn modelId="{8B81AF97-51B2-4E1C-81C3-9D1A68FD6EED}" srcId="{2519C64B-1B59-44A8-8126-8EACE5EB9DD9}" destId="{2542F694-6B1D-42CB-AD56-2C2921E6250F}" srcOrd="2" destOrd="0" parTransId="{E8CC0F64-AA87-46FA-9CD7-AA0097FAACB8}" sibTransId="{4746CFF1-CEDF-44BC-963C-65C1F62AE8FC}"/>
    <dgm:cxn modelId="{3D0B14A3-CEEA-4F72-9BA0-1B91FE928661}" type="presOf" srcId="{B14CAA6F-5508-4BB0-A259-DAA9E8546A3E}" destId="{83EF6570-D4BC-4151-97ED-0E8372A6A947}" srcOrd="0" destOrd="0" presId="urn:microsoft.com/office/officeart/2005/8/layout/venn3"/>
    <dgm:cxn modelId="{3D04A9EB-D89E-4E4B-9D42-B168ADA97DE2}" type="presOf" srcId="{CB315FDA-9804-4445-A0B0-7822A865B41C}" destId="{F4E1B343-E370-478A-8B2E-53F8BFD5F2DE}" srcOrd="0" destOrd="0" presId="urn:microsoft.com/office/officeart/2005/8/layout/venn3"/>
    <dgm:cxn modelId="{415ED559-188C-40C4-B664-517C3A6E5D07}" srcId="{2519C64B-1B59-44A8-8126-8EACE5EB9DD9}" destId="{9A9F626D-3C03-4F51-8E03-A5A02F45D10B}" srcOrd="3" destOrd="0" parTransId="{9872BC63-8827-45F9-A1F1-3E12D30526AC}" sibTransId="{BF475E47-52B4-4830-A070-54EDE7A5E464}"/>
    <dgm:cxn modelId="{B90AC43D-3925-47CB-A2B8-940E073BAC08}" srcId="{2519C64B-1B59-44A8-8126-8EACE5EB9DD9}" destId="{A26627F1-3B95-412A-A376-923FD23DD200}" srcOrd="5" destOrd="0" parTransId="{2A8BEB28-E174-4C02-A551-48A6F95AEBB2}" sibTransId="{7BCEC690-D8FE-4487-A952-788D9B5844FA}"/>
    <dgm:cxn modelId="{A003DE47-578C-43DE-848A-2605E8FB3619}" type="presOf" srcId="{A26627F1-3B95-412A-A376-923FD23DD200}" destId="{B02B5C93-AF3F-4610-AFA8-F1FC3C5FCCD9}" srcOrd="0" destOrd="0" presId="urn:microsoft.com/office/officeart/2005/8/layout/venn3"/>
    <dgm:cxn modelId="{98AA4BCF-C734-458D-9E2D-3267E1171D95}" type="presOf" srcId="{A2627161-C104-422E-9A46-2726E3F7A9DF}" destId="{E5228D1C-70E5-4FDE-939F-94F1DD747898}" srcOrd="0" destOrd="0" presId="urn:microsoft.com/office/officeart/2005/8/layout/venn3"/>
    <dgm:cxn modelId="{5C366CD7-FEC5-4B61-825A-C1653E4A86CD}" type="presOf" srcId="{9A9F626D-3C03-4F51-8E03-A5A02F45D10B}" destId="{5DDA3A13-A629-4FC2-8E0E-BEF4178192B1}" srcOrd="0" destOrd="0" presId="urn:microsoft.com/office/officeart/2005/8/layout/venn3"/>
    <dgm:cxn modelId="{5F35D6C7-FBCD-4F31-91B9-D3700A67B5F2}" srcId="{2519C64B-1B59-44A8-8126-8EACE5EB9DD9}" destId="{A2627161-C104-422E-9A46-2726E3F7A9DF}" srcOrd="4" destOrd="0" parTransId="{D0E9E67D-B01B-4F59-8983-4667C97BDF98}" sibTransId="{E8387625-5CCF-4265-9047-C2ECD5CB6C87}"/>
    <dgm:cxn modelId="{6F8CF325-379A-445A-B075-827A66F7FD4A}" type="presOf" srcId="{2519C64B-1B59-44A8-8126-8EACE5EB9DD9}" destId="{D0CEB422-7802-40B0-9BCB-4A6A96B39CBB}" srcOrd="0" destOrd="0" presId="urn:microsoft.com/office/officeart/2005/8/layout/venn3"/>
    <dgm:cxn modelId="{2347D532-9F76-4E20-A8DC-DF4C757897BB}" type="presParOf" srcId="{D0CEB422-7802-40B0-9BCB-4A6A96B39CBB}" destId="{F4E1B343-E370-478A-8B2E-53F8BFD5F2DE}" srcOrd="0" destOrd="0" presId="urn:microsoft.com/office/officeart/2005/8/layout/venn3"/>
    <dgm:cxn modelId="{AC09E0D0-5157-460F-BC69-1937F2F2FF47}" type="presParOf" srcId="{D0CEB422-7802-40B0-9BCB-4A6A96B39CBB}" destId="{6BC636F3-E104-4886-86ED-22D0D234A562}" srcOrd="1" destOrd="0" presId="urn:microsoft.com/office/officeart/2005/8/layout/venn3"/>
    <dgm:cxn modelId="{17EB1058-249D-4E7B-AE5B-07941757DDFE}" type="presParOf" srcId="{D0CEB422-7802-40B0-9BCB-4A6A96B39CBB}" destId="{83EF6570-D4BC-4151-97ED-0E8372A6A947}" srcOrd="2" destOrd="0" presId="urn:microsoft.com/office/officeart/2005/8/layout/venn3"/>
    <dgm:cxn modelId="{E59CE191-436E-4CAF-9524-11F5D5FACDF6}" type="presParOf" srcId="{D0CEB422-7802-40B0-9BCB-4A6A96B39CBB}" destId="{5B5C3BFF-54B3-4223-9F91-1282C48B11EE}" srcOrd="3" destOrd="0" presId="urn:microsoft.com/office/officeart/2005/8/layout/venn3"/>
    <dgm:cxn modelId="{E09E9825-DFC6-4524-953A-6F70BD22DDC5}" type="presParOf" srcId="{D0CEB422-7802-40B0-9BCB-4A6A96B39CBB}" destId="{6A9D9EC9-E803-4B62-9492-34BD9EBDA17A}" srcOrd="4" destOrd="0" presId="urn:microsoft.com/office/officeart/2005/8/layout/venn3"/>
    <dgm:cxn modelId="{270148E3-0A1C-4D25-91AC-0B413216CD83}" type="presParOf" srcId="{D0CEB422-7802-40B0-9BCB-4A6A96B39CBB}" destId="{D02C89C0-9F12-44BF-B54D-0E71D28125F4}" srcOrd="5" destOrd="0" presId="urn:microsoft.com/office/officeart/2005/8/layout/venn3"/>
    <dgm:cxn modelId="{80FB008E-6341-40A1-B786-2D0D09EC6242}" type="presParOf" srcId="{D0CEB422-7802-40B0-9BCB-4A6A96B39CBB}" destId="{5DDA3A13-A629-4FC2-8E0E-BEF4178192B1}" srcOrd="6" destOrd="0" presId="urn:microsoft.com/office/officeart/2005/8/layout/venn3"/>
    <dgm:cxn modelId="{5C812D8B-2E53-4010-8ABB-FF752B2D6741}" type="presParOf" srcId="{D0CEB422-7802-40B0-9BCB-4A6A96B39CBB}" destId="{72758764-6EE7-4B54-9F1C-214C9DBCEBFA}" srcOrd="7" destOrd="0" presId="urn:microsoft.com/office/officeart/2005/8/layout/venn3"/>
    <dgm:cxn modelId="{2CBCA6DD-0163-4118-9483-4B62E8A17F64}" type="presParOf" srcId="{D0CEB422-7802-40B0-9BCB-4A6A96B39CBB}" destId="{E5228D1C-70E5-4FDE-939F-94F1DD747898}" srcOrd="8" destOrd="0" presId="urn:microsoft.com/office/officeart/2005/8/layout/venn3"/>
    <dgm:cxn modelId="{84A46D25-5227-4786-85D9-942408E2F45E}" type="presParOf" srcId="{D0CEB422-7802-40B0-9BCB-4A6A96B39CBB}" destId="{A13D19BF-56B8-4B67-A42F-173EE377F4FD}" srcOrd="9" destOrd="0" presId="urn:microsoft.com/office/officeart/2005/8/layout/venn3"/>
    <dgm:cxn modelId="{40B95B10-52F4-41AD-939B-F98242AAAAC2}" type="presParOf" srcId="{D0CEB422-7802-40B0-9BCB-4A6A96B39CBB}" destId="{B02B5C93-AF3F-4610-AFA8-F1FC3C5FCCD9}" srcOrd="10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491CE6-5085-4C7A-8A29-99EFB7D5855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3795DF-9007-4618-B9B4-C253D28FED6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ТФОМС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43379-E8F7-4C6B-9BD4-389A32639625}" type="parTrans" cxnId="{6F86752F-F630-45DB-B773-F52EEDCF6BA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10C5C-F656-4898-8947-B1B36AEE30E4}" type="sibTrans" cxnId="{6F86752F-F630-45DB-B773-F52EEDCF6BA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D49F6-278F-4C70-9378-0D1E7F23CFAE}">
      <dgm:prSet phldrT="[Текст]" custT="1"/>
      <dgm:spPr/>
      <dgm:t>
        <a:bodyPr/>
        <a:lstStyle/>
        <a:p>
          <a:r>
            <a:rPr lang="ru-RU" sz="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объемов финансирования и его обеспечение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C0E23-DA74-4489-BD7F-2C345574AA4A}" type="parTrans" cxnId="{51BE75A7-D948-475D-A593-A13E6C990ED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BB1CA-A5D5-44DD-BAD8-7AC0761B30D8}" type="sibTrans" cxnId="{51BE75A7-D948-475D-A593-A13E6C990ED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905B8-DCB2-46AD-AE3A-A93F67CD7B4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ЛПУ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C8C562-D569-40C9-BCF9-B91E98D436BE}" type="parTrans" cxnId="{DD3DEC84-E5E9-4011-8D79-B16768B3913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0E647-8662-44C4-9C79-43F58F50D0F5}" type="sibTrans" cxnId="{DD3DEC84-E5E9-4011-8D79-B16768B3913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15986-823D-4126-9E99-33684702C4F6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Направление персонала 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4E2B6-576B-492F-B387-44C5C031535C}" type="parTrans" cxnId="{511E26FF-D0AE-4D31-849C-F9222B03B8A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24151-4197-40EC-8266-3C71841B8782}" type="sibTrans" cxnId="{511E26FF-D0AE-4D31-849C-F9222B03B8A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0CF12-8BD4-4C01-9B84-86665F2089B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Врач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BA94A-C0A2-4072-9ADE-409D2F2D28EB}" type="parTrans" cxnId="{B224DF0C-AF10-491E-8F6A-53065D8CF8F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5604F-59DB-4883-8076-B992B9B8DFE0}" type="sibTrans" cxnId="{B224DF0C-AF10-491E-8F6A-53065D8CF8F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12219-6C36-46D4-9E3D-380EE0C198E6}">
      <dgm:prSet phldrT="[Текст]" custT="1"/>
      <dgm:spPr/>
      <dgm:t>
        <a:bodyPr/>
        <a:lstStyle/>
        <a:p>
          <a:r>
            <a:rPr lang="ru-RU" sz="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Выбирает образовательную организацию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BE0D9-566E-45DB-B167-41FB8B3CAF82}" type="parTrans" cxnId="{91F3B5A6-E624-443C-88D9-70A9395FAD1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2DBDF-99CB-4389-9184-7605CF2155C8}" type="sibTrans" cxnId="{91F3B5A6-E624-443C-88D9-70A9395FAD1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6C1DF-4F4F-42DA-BDFE-C5988B7D952B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Выбирает технологии 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A221C-2C98-4563-B24B-099C964D1CF9}" type="parTrans" cxnId="{1174D265-7453-4370-9C75-65B4F495172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EF416-CA99-45E6-AA51-B4510F1D2E2F}" type="sibTrans" cxnId="{1174D265-7453-4370-9C75-65B4F495172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796DC-83D8-44B7-9FC1-9BAFCAFAFFFE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ВУЗ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4E3DC4-7854-41A4-8F30-7ECFAE0444F1}" type="parTrans" cxnId="{961C0B39-03A4-43C6-B52F-7476C81E885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0B20F-5D8D-4896-AE1F-933CAEA31867}" type="sibTrans" cxnId="{961C0B39-03A4-43C6-B52F-7476C81E885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FFD67-B08C-48C1-8B67-B22AF089A8B2}">
      <dgm:prSet custT="1"/>
      <dgm:spPr/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Разрабатывает актуальные модули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58E28-06C5-444C-ACD8-B2BFE77D731C}" type="parTrans" cxnId="{47A88640-4864-473D-BF87-9AFDC197DFD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94DEC-89B6-4214-B4C6-9D8DDB994513}" type="sibTrans" cxnId="{47A88640-4864-473D-BF87-9AFDC197DFD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21832-A0DD-4442-B32D-B9F89386D866}">
      <dgm:prSet custT="1"/>
      <dgm:spPr/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Конкурирует за обучающихся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9790D-C295-4D20-A331-F07B893D832B}" type="parTrans" cxnId="{EE0F4B5F-C935-4509-A4B8-E36CC10F048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CD4E1-00D2-4811-A505-ADE417DF11B2}" type="sibTrans" cxnId="{EE0F4B5F-C935-4509-A4B8-E36CC10F048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C1F408-A813-46F6-978C-3517B6AE2D95}">
      <dgm:prSet/>
      <dgm:spPr/>
      <dgm:t>
        <a:bodyPr/>
        <a:lstStyle/>
        <a:p>
          <a:endParaRPr lang="ru-RU" sz="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FB569-0E3D-4E8F-A63D-5F790DED819C}" type="parTrans" cxnId="{5A6E26CE-1B93-41A9-9651-2A1EA0D9517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1F5476-75EB-42E1-BA55-90DE0E8BD938}" type="sibTrans" cxnId="{5A6E26CE-1B93-41A9-9651-2A1EA0D9517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C1A0D-A9B6-4E5B-8008-30DFE3EBE8F8}">
      <dgm:prSet custT="1"/>
      <dgm:spPr/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Организует стажировку через сетевое взаимодействие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9823D-13EE-4774-867F-4EE61CD8839E}" type="parTrans" cxnId="{B6A7E48A-104E-4A22-859E-5D1D7121280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024D7-3E78-4CD3-8987-82691694B5D1}" type="sibTrans" cxnId="{B6A7E48A-104E-4A22-859E-5D1D7121280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D92009-80CA-47B4-93AC-595C76C86E45}" type="pres">
      <dgm:prSet presAssocID="{55491CE6-5085-4C7A-8A29-99EFB7D585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B28DA5-25A2-4455-9001-73162E775AD7}" type="pres">
      <dgm:prSet presAssocID="{863795DF-9007-4618-B9B4-C253D28FED6C}" presName="composite" presStyleCnt="0"/>
      <dgm:spPr/>
    </dgm:pt>
    <dgm:pt modelId="{7A0CD13C-60F0-4946-8C76-A513AED14D80}" type="pres">
      <dgm:prSet presAssocID="{863795DF-9007-4618-B9B4-C253D28FED6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4C4ED-359D-4897-B8D5-661669D30DAC}" type="pres">
      <dgm:prSet presAssocID="{863795DF-9007-4618-B9B4-C253D28FED6C}" presName="descendantText" presStyleLbl="alignAcc1" presStyleIdx="0" presStyleCnt="4" custScaleX="91165" custLinFactNeighborX="-5480" custLinFactNeighborY="16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5DD10-0AB2-4E6F-B099-B1AC7B75E5DA}" type="pres">
      <dgm:prSet presAssocID="{B2E10C5C-F656-4898-8947-B1B36AEE30E4}" presName="sp" presStyleCnt="0"/>
      <dgm:spPr/>
    </dgm:pt>
    <dgm:pt modelId="{E0F40408-390C-49B9-9AA4-1E7053FC2EFA}" type="pres">
      <dgm:prSet presAssocID="{089905B8-DCB2-46AD-AE3A-A93F67CD7B48}" presName="composite" presStyleCnt="0"/>
      <dgm:spPr/>
    </dgm:pt>
    <dgm:pt modelId="{6F931CAE-FE09-405B-915E-99178DDD2098}" type="pres">
      <dgm:prSet presAssocID="{089905B8-DCB2-46AD-AE3A-A93F67CD7B4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CB9DA-383C-4040-B1E7-48CE739B15C5}" type="pres">
      <dgm:prSet presAssocID="{089905B8-DCB2-46AD-AE3A-A93F67CD7B48}" presName="descendantText" presStyleLbl="alignAcc1" presStyleIdx="1" presStyleCnt="4" custScaleX="94277" custLinFactNeighborX="-3924" custLinFactNeighborY="5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D022D-763D-41D9-9799-98F4E8264F54}" type="pres">
      <dgm:prSet presAssocID="{70D0E647-8662-44C4-9C79-43F58F50D0F5}" presName="sp" presStyleCnt="0"/>
      <dgm:spPr/>
    </dgm:pt>
    <dgm:pt modelId="{E73A0AE1-D3A7-42B4-BC01-406FC3E78961}" type="pres">
      <dgm:prSet presAssocID="{20C0CF12-8BD4-4C01-9B84-86665F2089B9}" presName="composite" presStyleCnt="0"/>
      <dgm:spPr/>
    </dgm:pt>
    <dgm:pt modelId="{10BD18B6-2006-4EDF-A6FE-2031235D5C17}" type="pres">
      <dgm:prSet presAssocID="{20C0CF12-8BD4-4C01-9B84-86665F2089B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316F6-E7E7-4D30-9088-F7201A763B94}" type="pres">
      <dgm:prSet presAssocID="{20C0CF12-8BD4-4C01-9B84-86665F2089B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1E573-2D32-45F5-80BC-5CC79FC963A4}" type="pres">
      <dgm:prSet presAssocID="{9315604F-59DB-4883-8076-B992B9B8DFE0}" presName="sp" presStyleCnt="0"/>
      <dgm:spPr/>
    </dgm:pt>
    <dgm:pt modelId="{C8357D4D-7DEB-4BBA-BA6C-66B878588E26}" type="pres">
      <dgm:prSet presAssocID="{75A796DC-83D8-44B7-9FC1-9BAFCAFAFFFE}" presName="composite" presStyleCnt="0"/>
      <dgm:spPr/>
    </dgm:pt>
    <dgm:pt modelId="{39FE1904-57EA-4322-872B-F44FE8930FF0}" type="pres">
      <dgm:prSet presAssocID="{75A796DC-83D8-44B7-9FC1-9BAFCAFAFFFE}" presName="parentText" presStyleLbl="alignNode1" presStyleIdx="3" presStyleCnt="4" custScaleX="101924" custScaleY="1315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34502-5FB5-4266-B2EF-B35FB0BBAD58}" type="pres">
      <dgm:prSet presAssocID="{75A796DC-83D8-44B7-9FC1-9BAFCAFAFFFE}" presName="descendantText" presStyleLbl="alignAcc1" presStyleIdx="3" presStyleCnt="4" custScaleY="201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E75A7-D948-475D-A593-A13E6C990ED6}" srcId="{863795DF-9007-4618-B9B4-C253D28FED6C}" destId="{503D49F6-278F-4C70-9378-0D1E7F23CFAE}" srcOrd="0" destOrd="0" parTransId="{5EEC0E23-DA74-4489-BD7F-2C345574AA4A}" sibTransId="{510BB1CA-A5D5-44DD-BAD8-7AC0761B30D8}"/>
    <dgm:cxn modelId="{91F3B5A6-E624-443C-88D9-70A9395FAD1C}" srcId="{20C0CF12-8BD4-4C01-9B84-86665F2089B9}" destId="{A5612219-6C36-46D4-9E3D-380EE0C198E6}" srcOrd="0" destOrd="0" parTransId="{560BE0D9-566E-45DB-B167-41FB8B3CAF82}" sibTransId="{9C22DBDF-99CB-4389-9184-7605CF2155C8}"/>
    <dgm:cxn modelId="{B224DF0C-AF10-491E-8F6A-53065D8CF8F2}" srcId="{55491CE6-5085-4C7A-8A29-99EFB7D58551}" destId="{20C0CF12-8BD4-4C01-9B84-86665F2089B9}" srcOrd="2" destOrd="0" parTransId="{9AFBA94A-C0A2-4072-9ADE-409D2F2D28EB}" sibTransId="{9315604F-59DB-4883-8076-B992B9B8DFE0}"/>
    <dgm:cxn modelId="{1174D265-7453-4370-9C75-65B4F4951722}" srcId="{20C0CF12-8BD4-4C01-9B84-86665F2089B9}" destId="{E756C1DF-4F4F-42DA-BDFE-C5988B7D952B}" srcOrd="1" destOrd="0" parTransId="{202A221C-2C98-4563-B24B-099C964D1CF9}" sibTransId="{1B5EF416-CA99-45E6-AA51-B4510F1D2E2F}"/>
    <dgm:cxn modelId="{A52BFECD-2775-4EBC-AFDA-E1487DADEAEB}" type="presOf" srcId="{55491CE6-5085-4C7A-8A29-99EFB7D58551}" destId="{9BD92009-80CA-47B4-93AC-595C76C86E45}" srcOrd="0" destOrd="0" presId="urn:microsoft.com/office/officeart/2005/8/layout/chevron2"/>
    <dgm:cxn modelId="{2FFEA482-47B3-4113-93D1-C2C3CC5AA1CD}" type="presOf" srcId="{089905B8-DCB2-46AD-AE3A-A93F67CD7B48}" destId="{6F931CAE-FE09-405B-915E-99178DDD2098}" srcOrd="0" destOrd="0" presId="urn:microsoft.com/office/officeart/2005/8/layout/chevron2"/>
    <dgm:cxn modelId="{B6A7E48A-104E-4A22-859E-5D1D71212806}" srcId="{75A796DC-83D8-44B7-9FC1-9BAFCAFAFFFE}" destId="{961C1A0D-A9B6-4E5B-8008-30DFE3EBE8F8}" srcOrd="2" destOrd="0" parTransId="{5FC9823D-13EE-4774-867F-4EE61CD8839E}" sibTransId="{2CC024D7-3E78-4CD3-8987-82691694B5D1}"/>
    <dgm:cxn modelId="{6F86752F-F630-45DB-B773-F52EEDCF6BA6}" srcId="{55491CE6-5085-4C7A-8A29-99EFB7D58551}" destId="{863795DF-9007-4618-B9B4-C253D28FED6C}" srcOrd="0" destOrd="0" parTransId="{E2243379-E8F7-4C6B-9BD4-389A32639625}" sibTransId="{B2E10C5C-F656-4898-8947-B1B36AEE30E4}"/>
    <dgm:cxn modelId="{1BD04F50-CE81-4E86-A51C-FC96C6720794}" type="presOf" srcId="{9AFFFD67-B08C-48C1-8B67-B22AF089A8B2}" destId="{0B734502-5FB5-4266-B2EF-B35FB0BBAD58}" srcOrd="0" destOrd="0" presId="urn:microsoft.com/office/officeart/2005/8/layout/chevron2"/>
    <dgm:cxn modelId="{961C0B39-03A4-43C6-B52F-7476C81E8852}" srcId="{55491CE6-5085-4C7A-8A29-99EFB7D58551}" destId="{75A796DC-83D8-44B7-9FC1-9BAFCAFAFFFE}" srcOrd="3" destOrd="0" parTransId="{8D4E3DC4-7854-41A4-8F30-7ECFAE0444F1}" sibTransId="{AF80B20F-5D8D-4896-AE1F-933CAEA31867}"/>
    <dgm:cxn modelId="{5A6E26CE-1B93-41A9-9651-2A1EA0D95177}" srcId="{75A796DC-83D8-44B7-9FC1-9BAFCAFAFFFE}" destId="{9CC1F408-A813-46F6-978C-3517B6AE2D95}" srcOrd="3" destOrd="0" parTransId="{1E6FB569-0E3D-4E8F-A63D-5F790DED819C}" sibTransId="{9C1F5476-75EB-42E1-BA55-90DE0E8BD938}"/>
    <dgm:cxn modelId="{729A377F-DE2B-45BD-B31C-61178195BCEC}" type="presOf" srcId="{863795DF-9007-4618-B9B4-C253D28FED6C}" destId="{7A0CD13C-60F0-4946-8C76-A513AED14D80}" srcOrd="0" destOrd="0" presId="urn:microsoft.com/office/officeart/2005/8/layout/chevron2"/>
    <dgm:cxn modelId="{61F20085-2A23-4560-AC4F-2AF2B4494C4F}" type="presOf" srcId="{503D49F6-278F-4C70-9378-0D1E7F23CFAE}" destId="{1554C4ED-359D-4897-B8D5-661669D30DAC}" srcOrd="0" destOrd="0" presId="urn:microsoft.com/office/officeart/2005/8/layout/chevron2"/>
    <dgm:cxn modelId="{C74071A7-65B8-41C9-8866-C35FD9E7D369}" type="presOf" srcId="{9CC1F408-A813-46F6-978C-3517B6AE2D95}" destId="{0B734502-5FB5-4266-B2EF-B35FB0BBAD58}" srcOrd="0" destOrd="3" presId="urn:microsoft.com/office/officeart/2005/8/layout/chevron2"/>
    <dgm:cxn modelId="{6B7077F1-789E-4511-A398-38F5E6353390}" type="presOf" srcId="{961C1A0D-A9B6-4E5B-8008-30DFE3EBE8F8}" destId="{0B734502-5FB5-4266-B2EF-B35FB0BBAD58}" srcOrd="0" destOrd="2" presId="urn:microsoft.com/office/officeart/2005/8/layout/chevron2"/>
    <dgm:cxn modelId="{87708E7D-ECB8-4380-BC0B-0C315A962FDA}" type="presOf" srcId="{99A21832-A0DD-4442-B32D-B9F89386D866}" destId="{0B734502-5FB5-4266-B2EF-B35FB0BBAD58}" srcOrd="0" destOrd="1" presId="urn:microsoft.com/office/officeart/2005/8/layout/chevron2"/>
    <dgm:cxn modelId="{DD3DEC84-E5E9-4011-8D79-B16768B39135}" srcId="{55491CE6-5085-4C7A-8A29-99EFB7D58551}" destId="{089905B8-DCB2-46AD-AE3A-A93F67CD7B48}" srcOrd="1" destOrd="0" parTransId="{A7C8C562-D569-40C9-BCF9-B91E98D436BE}" sibTransId="{70D0E647-8662-44C4-9C79-43F58F50D0F5}"/>
    <dgm:cxn modelId="{47A88640-4864-473D-BF87-9AFDC197DFD1}" srcId="{75A796DC-83D8-44B7-9FC1-9BAFCAFAFFFE}" destId="{9AFFFD67-B08C-48C1-8B67-B22AF089A8B2}" srcOrd="0" destOrd="0" parTransId="{D1558E28-06C5-444C-ACD8-B2BFE77D731C}" sibTransId="{0F894DEC-89B6-4214-B4C6-9D8DDB994513}"/>
    <dgm:cxn modelId="{5D004285-15D8-4A02-AF6B-BE88D76DDD4D}" type="presOf" srcId="{A5612219-6C36-46D4-9E3D-380EE0C198E6}" destId="{835316F6-E7E7-4D30-9088-F7201A763B94}" srcOrd="0" destOrd="0" presId="urn:microsoft.com/office/officeart/2005/8/layout/chevron2"/>
    <dgm:cxn modelId="{E9429FBA-F428-4D47-B4B5-9CA4760DCDA4}" type="presOf" srcId="{E756C1DF-4F4F-42DA-BDFE-C5988B7D952B}" destId="{835316F6-E7E7-4D30-9088-F7201A763B94}" srcOrd="0" destOrd="1" presId="urn:microsoft.com/office/officeart/2005/8/layout/chevron2"/>
    <dgm:cxn modelId="{7A55B076-DE62-494B-874C-BE67AEE98D14}" type="presOf" srcId="{20C0CF12-8BD4-4C01-9B84-86665F2089B9}" destId="{10BD18B6-2006-4EDF-A6FE-2031235D5C17}" srcOrd="0" destOrd="0" presId="urn:microsoft.com/office/officeart/2005/8/layout/chevron2"/>
    <dgm:cxn modelId="{04FAF951-535C-4C97-B9E9-01FBC9062F28}" type="presOf" srcId="{75A796DC-83D8-44B7-9FC1-9BAFCAFAFFFE}" destId="{39FE1904-57EA-4322-872B-F44FE8930FF0}" srcOrd="0" destOrd="0" presId="urn:microsoft.com/office/officeart/2005/8/layout/chevron2"/>
    <dgm:cxn modelId="{EE0F4B5F-C935-4509-A4B8-E36CC10F048F}" srcId="{75A796DC-83D8-44B7-9FC1-9BAFCAFAFFFE}" destId="{99A21832-A0DD-4442-B32D-B9F89386D866}" srcOrd="1" destOrd="0" parTransId="{BD19790D-C295-4D20-A331-F07B893D832B}" sibTransId="{96ACD4E1-00D2-4811-A505-ADE417DF11B2}"/>
    <dgm:cxn modelId="{511E26FF-D0AE-4D31-849C-F9222B03B8A3}" srcId="{089905B8-DCB2-46AD-AE3A-A93F67CD7B48}" destId="{7E415986-823D-4126-9E99-33684702C4F6}" srcOrd="0" destOrd="0" parTransId="{FFB4E2B6-576B-492F-B387-44C5C031535C}" sibTransId="{04524151-4197-40EC-8266-3C71841B8782}"/>
    <dgm:cxn modelId="{ACB681D9-933E-4603-A5AD-223C1CF34FDB}" type="presOf" srcId="{7E415986-823D-4126-9E99-33684702C4F6}" destId="{65DCB9DA-383C-4040-B1E7-48CE739B15C5}" srcOrd="0" destOrd="0" presId="urn:microsoft.com/office/officeart/2005/8/layout/chevron2"/>
    <dgm:cxn modelId="{4A3F7258-B82B-41F3-8C02-1C872A5D41B7}" type="presParOf" srcId="{9BD92009-80CA-47B4-93AC-595C76C86E45}" destId="{1FB28DA5-25A2-4455-9001-73162E775AD7}" srcOrd="0" destOrd="0" presId="urn:microsoft.com/office/officeart/2005/8/layout/chevron2"/>
    <dgm:cxn modelId="{B8746D9A-E28F-4637-9E42-7B19E3940E5B}" type="presParOf" srcId="{1FB28DA5-25A2-4455-9001-73162E775AD7}" destId="{7A0CD13C-60F0-4946-8C76-A513AED14D80}" srcOrd="0" destOrd="0" presId="urn:microsoft.com/office/officeart/2005/8/layout/chevron2"/>
    <dgm:cxn modelId="{E00CEC41-9F3D-4889-AC7D-FD74DB5B8BEF}" type="presParOf" srcId="{1FB28DA5-25A2-4455-9001-73162E775AD7}" destId="{1554C4ED-359D-4897-B8D5-661669D30DAC}" srcOrd="1" destOrd="0" presId="urn:microsoft.com/office/officeart/2005/8/layout/chevron2"/>
    <dgm:cxn modelId="{AC7E1681-85DC-487A-9E2C-060177B28526}" type="presParOf" srcId="{9BD92009-80CA-47B4-93AC-595C76C86E45}" destId="{0655DD10-0AB2-4E6F-B099-B1AC7B75E5DA}" srcOrd="1" destOrd="0" presId="urn:microsoft.com/office/officeart/2005/8/layout/chevron2"/>
    <dgm:cxn modelId="{F086B6F5-0F7E-4AEE-8F93-06382EA22FB5}" type="presParOf" srcId="{9BD92009-80CA-47B4-93AC-595C76C86E45}" destId="{E0F40408-390C-49B9-9AA4-1E7053FC2EFA}" srcOrd="2" destOrd="0" presId="urn:microsoft.com/office/officeart/2005/8/layout/chevron2"/>
    <dgm:cxn modelId="{4AB086D2-64A4-466F-AF56-7962D9D3FBA2}" type="presParOf" srcId="{E0F40408-390C-49B9-9AA4-1E7053FC2EFA}" destId="{6F931CAE-FE09-405B-915E-99178DDD2098}" srcOrd="0" destOrd="0" presId="urn:microsoft.com/office/officeart/2005/8/layout/chevron2"/>
    <dgm:cxn modelId="{8927824A-F689-446A-A082-A80C48F136C1}" type="presParOf" srcId="{E0F40408-390C-49B9-9AA4-1E7053FC2EFA}" destId="{65DCB9DA-383C-4040-B1E7-48CE739B15C5}" srcOrd="1" destOrd="0" presId="urn:microsoft.com/office/officeart/2005/8/layout/chevron2"/>
    <dgm:cxn modelId="{EDABC3EC-E051-47CF-830D-2DE930E7A790}" type="presParOf" srcId="{9BD92009-80CA-47B4-93AC-595C76C86E45}" destId="{DEFD022D-763D-41D9-9799-98F4E8264F54}" srcOrd="3" destOrd="0" presId="urn:microsoft.com/office/officeart/2005/8/layout/chevron2"/>
    <dgm:cxn modelId="{C5A2CFEB-F4F2-4757-A15B-739C30367FBE}" type="presParOf" srcId="{9BD92009-80CA-47B4-93AC-595C76C86E45}" destId="{E73A0AE1-D3A7-42B4-BC01-406FC3E78961}" srcOrd="4" destOrd="0" presId="urn:microsoft.com/office/officeart/2005/8/layout/chevron2"/>
    <dgm:cxn modelId="{A9AC0545-6061-4320-B2E8-59DE7D0790A2}" type="presParOf" srcId="{E73A0AE1-D3A7-42B4-BC01-406FC3E78961}" destId="{10BD18B6-2006-4EDF-A6FE-2031235D5C17}" srcOrd="0" destOrd="0" presId="urn:microsoft.com/office/officeart/2005/8/layout/chevron2"/>
    <dgm:cxn modelId="{9B8A29D8-CE71-4AFE-B68A-954C71099E18}" type="presParOf" srcId="{E73A0AE1-D3A7-42B4-BC01-406FC3E78961}" destId="{835316F6-E7E7-4D30-9088-F7201A763B94}" srcOrd="1" destOrd="0" presId="urn:microsoft.com/office/officeart/2005/8/layout/chevron2"/>
    <dgm:cxn modelId="{F8485BB3-E59C-455B-A1E0-7748EBFB56B2}" type="presParOf" srcId="{9BD92009-80CA-47B4-93AC-595C76C86E45}" destId="{4C51E573-2D32-45F5-80BC-5CC79FC963A4}" srcOrd="5" destOrd="0" presId="urn:microsoft.com/office/officeart/2005/8/layout/chevron2"/>
    <dgm:cxn modelId="{EEA13312-FEF4-4F28-9EB0-4543EE44362D}" type="presParOf" srcId="{9BD92009-80CA-47B4-93AC-595C76C86E45}" destId="{C8357D4D-7DEB-4BBA-BA6C-66B878588E26}" srcOrd="6" destOrd="0" presId="urn:microsoft.com/office/officeart/2005/8/layout/chevron2"/>
    <dgm:cxn modelId="{38C5D867-7777-41FE-A20E-23715B3A01BB}" type="presParOf" srcId="{C8357D4D-7DEB-4BBA-BA6C-66B878588E26}" destId="{39FE1904-57EA-4322-872B-F44FE8930FF0}" srcOrd="0" destOrd="0" presId="urn:microsoft.com/office/officeart/2005/8/layout/chevron2"/>
    <dgm:cxn modelId="{6AD18C46-04DF-40BE-B630-244B833D3E29}" type="presParOf" srcId="{C8357D4D-7DEB-4BBA-BA6C-66B878588E26}" destId="{0B734502-5FB5-4266-B2EF-B35FB0BBAD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E0C70-4E90-4705-B90C-D7C2F731882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0BC2D-0BB6-442F-8264-8BCBC1B2E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9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057" tIns="44528" rIns="89057" bIns="44528"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8132" name="Номер слайда 3"/>
          <p:cNvSpPr txBox="1">
            <a:spLocks noGrp="1"/>
          </p:cNvSpPr>
          <p:nvPr/>
        </p:nvSpPr>
        <p:spPr bwMode="auto">
          <a:xfrm>
            <a:off x="3883855" y="8684902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57" tIns="44528" rIns="89057" bIns="44528" anchor="b"/>
          <a:lstStyle/>
          <a:p>
            <a:pPr algn="r"/>
            <a:fld id="{DEFB9EB9-E4B4-41C5-ABBF-9DDFBF155D43}" type="slidenum">
              <a:rPr lang="ru-RU" altLang="ru-RU" sz="1200">
                <a:latin typeface="Calibri" pitchFamily="34" charset="0"/>
              </a:rPr>
              <a:pPr algn="r"/>
              <a:t>1</a:t>
            </a:fld>
            <a:endParaRPr lang="ru-RU" alt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A74B1-A089-41E0-8192-016B32A746D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895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8908" indent="-279389" defTabSz="895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2237" indent="-223199" defTabSz="895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0195" indent="-223199" defTabSz="895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9714" indent="-223199" defTabSz="895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9233" indent="-223199" defTabSz="895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8752" indent="-223199" defTabSz="895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8271" indent="-223199" defTabSz="895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7790" indent="-223199" defTabSz="895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C0C4BD1-7854-4549-A675-9FD4490174D3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654F4-2BDE-DF48-9069-A5150831C5E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84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F0D2-DD8B-4B61-9F0C-6FBBAB852C4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1ED7-9D88-4E73-B79E-2C0F1500D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F0D2-DD8B-4B61-9F0C-6FBBAB852C4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1ED7-9D88-4E73-B79E-2C0F1500D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F0D2-DD8B-4B61-9F0C-6FBBAB852C4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1ED7-9D88-4E73-B79E-2C0F1500D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07895" y="555322"/>
            <a:ext cx="6778907" cy="1191121"/>
          </a:xfrm>
        </p:spPr>
        <p:txBody>
          <a:bodyPr>
            <a:normAutofit/>
          </a:bodyPr>
          <a:lstStyle>
            <a:lvl1pPr algn="l">
              <a:defRPr sz="27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D7CB3-23BA-4B5A-AFAE-F10197EBA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468313" y="1617663"/>
            <a:ext cx="8229600" cy="510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chemeClr val="bg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484188" y="1268413"/>
            <a:ext cx="8208962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 sz="4400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D6FC693-9AA1-42D3-8025-3B5998D80E2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6E354EF-E02C-467E-B819-7D2EE6131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F0D2-DD8B-4B61-9F0C-6FBBAB852C4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1ED7-9D88-4E73-B79E-2C0F1500D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F0D2-DD8B-4B61-9F0C-6FBBAB852C4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1ED7-9D88-4E73-B79E-2C0F1500D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F0D2-DD8B-4B61-9F0C-6FBBAB852C4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1ED7-9D88-4E73-B79E-2C0F1500D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F0D2-DD8B-4B61-9F0C-6FBBAB852C4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1ED7-9D88-4E73-B79E-2C0F1500D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F0D2-DD8B-4B61-9F0C-6FBBAB852C4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1ED7-9D88-4E73-B79E-2C0F1500D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F0D2-DD8B-4B61-9F0C-6FBBAB852C4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1ED7-9D88-4E73-B79E-2C0F1500D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F0D2-DD8B-4B61-9F0C-6FBBAB852C4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1ED7-9D88-4E73-B79E-2C0F1500D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F0D2-DD8B-4B61-9F0C-6FBBAB852C4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1ED7-9D88-4E73-B79E-2C0F1500D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F0D2-DD8B-4B61-9F0C-6FBBAB852C4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91ED7-9D88-4E73-B79E-2C0F1500D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65796144597B427C377510CF4F6FB2CAF2BEE866406BBBC95372CAF3B35RA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EEF40F04B399D7754F1CDE62CA8CCA41AB7F2C93C7D95D8C2C08C4D5C30A3D2BC0206EE9ADA5F9EBV2t1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332656"/>
            <a:ext cx="9144000" cy="4287837"/>
          </a:xfrm>
          <a:prstGeom prst="rect">
            <a:avLst/>
          </a:prstGeom>
          <a:solidFill>
            <a:srgbClr val="0066FF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0" y="2000250"/>
            <a:ext cx="91440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srgbClr val="4F6228"/>
              </a:solidFill>
              <a:latin typeface="Calibri" pitchFamily="34" charset="0"/>
            </a:endParaRPr>
          </a:p>
        </p:txBody>
      </p:sp>
      <p:sp>
        <p:nvSpPr>
          <p:cNvPr id="410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643688" y="6357938"/>
            <a:ext cx="1714500" cy="428625"/>
          </a:xfrm>
        </p:spPr>
        <p:txBody>
          <a:bodyPr lIns="95782" tIns="47891" rIns="95782" bIns="47891"/>
          <a:lstStyle/>
          <a:p>
            <a:pPr marL="0" indent="0" defTabSz="957263" eaLnBrk="1" hangingPunct="1">
              <a:lnSpc>
                <a:spcPct val="80000"/>
              </a:lnSpc>
              <a:buFontTx/>
              <a:buNone/>
            </a:pPr>
            <a:r>
              <a:rPr lang="ru-RU" altLang="ru-RU" sz="1700" dirty="0" smtClean="0">
                <a:solidFill>
                  <a:srgbClr val="7F7F7F"/>
                </a:solidFill>
                <a:latin typeface="Helios"/>
              </a:rPr>
              <a:t>РОССИЯ 2016</a:t>
            </a:r>
          </a:p>
        </p:txBody>
      </p:sp>
      <p:sp>
        <p:nvSpPr>
          <p:cNvPr id="4102" name="Прямоугольник 4"/>
          <p:cNvSpPr>
            <a:spLocks noChangeArrowheads="1"/>
          </p:cNvSpPr>
          <p:nvPr/>
        </p:nvSpPr>
        <p:spPr bwMode="auto">
          <a:xfrm>
            <a:off x="6715125" y="6215063"/>
            <a:ext cx="1428750" cy="142875"/>
          </a:xfrm>
          <a:prstGeom prst="rect">
            <a:avLst/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altLang="ru-RU" sz="19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927893" y="4177506"/>
            <a:ext cx="3225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827088" y="3052165"/>
            <a:ext cx="77771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Допуск к медицинской деятельности.</a:t>
            </a:r>
          </a:p>
          <a:p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последипломного образования специалистов со средним медицинским образованием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alt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Прямая соединительная линия 45"/>
          <p:cNvCxnSpPr/>
          <p:nvPr/>
        </p:nvCxnSpPr>
        <p:spPr>
          <a:xfrm flipH="1">
            <a:off x="2726795" y="3023955"/>
            <a:ext cx="120" cy="22502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2726795" y="3699030"/>
            <a:ext cx="120" cy="22502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2726795" y="4374105"/>
            <a:ext cx="120" cy="22502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601670" y="3023955"/>
            <a:ext cx="0" cy="225025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4"/>
          <p:cNvSpPr txBox="1">
            <a:spLocks/>
          </p:cNvSpPr>
          <p:nvPr/>
        </p:nvSpPr>
        <p:spPr>
          <a:xfrm>
            <a:off x="521549" y="656400"/>
            <a:ext cx="819091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квалификационный справочник должностей руководителей, специалистов и служащих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1610" y="1088740"/>
            <a:ext cx="7245804" cy="4500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Квалификационные характеристики должностей работников в сфере здравоохранения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1608" y="1763815"/>
            <a:ext cx="2250000" cy="504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Должности руководителей</a:t>
            </a:r>
            <a:endParaRPr lang="ru-RU" sz="10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54683" y="2508118"/>
            <a:ext cx="2250000" cy="504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Должности специалистов</a:t>
            </a:r>
            <a:endParaRPr lang="ru-RU" sz="10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06615" y="5274205"/>
            <a:ext cx="2250250" cy="504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Должности младшего медицинского и фармацевтического персонала</a:t>
            </a:r>
            <a:endParaRPr lang="ru-RU" sz="10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06615" y="5994285"/>
            <a:ext cx="2250250" cy="504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Должности прочего персонала лечебно-трудовых мастерских при медицинских организациях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с двумя вырезанными противолежащими углами 31"/>
          <p:cNvSpPr/>
          <p:nvPr/>
        </p:nvSpPr>
        <p:spPr>
          <a:xfrm>
            <a:off x="2096725" y="3248980"/>
            <a:ext cx="2160240" cy="450049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Должности специалистов с высшим медицинским и фармацевтическим образованием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с двумя вырезанными противолежащими углами 32"/>
          <p:cNvSpPr/>
          <p:nvPr/>
        </p:nvSpPr>
        <p:spPr>
          <a:xfrm>
            <a:off x="2096725" y="3924055"/>
            <a:ext cx="2160240" cy="450049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Должности специалистов с высшим профессиональным образованием</a:t>
            </a:r>
            <a:endParaRPr lang="ru-RU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с двумя вырезанными противолежащими углами 33"/>
          <p:cNvSpPr/>
          <p:nvPr/>
        </p:nvSpPr>
        <p:spPr>
          <a:xfrm>
            <a:off x="2096725" y="4599130"/>
            <a:ext cx="2160240" cy="450049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Должности специалистов со средним медицинским и фармацевтическим образованием</a:t>
            </a:r>
            <a:endParaRPr lang="ru-RU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47075" y="1943835"/>
            <a:ext cx="3060341" cy="42754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 "Должностные обязанности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устанавливает перечень основных функций, которые могут быть поручены работнику, занимающему данную должность, с учетом технологической однородности и взаимосвязанности работ, полученного профессионального образования</a:t>
            </a:r>
          </a:p>
          <a:p>
            <a:pPr algn="just"/>
            <a:endParaRPr lang="ru-RU" sz="10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 "Должен знать"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содержит основные требования, предъявляемые к работнику в отношении специальных знаний, а также знаний законодательных и иных нормативных правовых актов, положений, инструкций и других документов, методов и средств, которые работник должен уметь применять при выполнении должностных обязанностей</a:t>
            </a:r>
          </a:p>
          <a:p>
            <a:pPr algn="just"/>
            <a:endParaRPr lang="ru-RU" sz="10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 "Требования к квалификации"</a:t>
            </a:r>
            <a:r>
              <a:rPr lang="ru-RU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определяет уровни требуемого профессионального образования работника, необходимого для выполнения возложенных на него должностных обязанностей, а также требуемый стаж работы (в соответствии с Законом Российской Федерации "Об образовании" от 10 июля 1992 г. N 3266-1 и иными нормативными правовыми актами)</a:t>
            </a:r>
            <a:endParaRPr lang="ru-RU" sz="10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1601670" y="1538790"/>
            <a:ext cx="1203" cy="21036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579418" y="2268749"/>
            <a:ext cx="120" cy="22502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1601670" y="5769260"/>
            <a:ext cx="120" cy="22502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трелка вправо 79"/>
          <p:cNvSpPr/>
          <p:nvPr/>
        </p:nvSpPr>
        <p:spPr>
          <a:xfrm>
            <a:off x="3491881" y="5274205"/>
            <a:ext cx="1665184" cy="121513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содержит 3 раздела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Стрелка вправо 81"/>
          <p:cNvSpPr/>
          <p:nvPr/>
        </p:nvSpPr>
        <p:spPr>
          <a:xfrm>
            <a:off x="3491879" y="1808820"/>
            <a:ext cx="1665185" cy="1215135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содержит 3 раздела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75656" y="-99392"/>
            <a:ext cx="65725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Минздрава России от 23 июля 2010 г. N 541н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(зарегистрирован в Минюсте России 25 августа 2010 г., регистрационный N 18247)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608512"/>
          </a:xfr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4000" tIns="0" rIns="144000" bIns="0" anchor="ctr">
            <a:normAutofit/>
          </a:bodyPr>
          <a:lstStyle/>
          <a:p>
            <a:pPr marL="0"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195.1 Трудового кодекса Российской Федерации</a:t>
            </a:r>
          </a:p>
          <a:p>
            <a:pPr marL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Квалификация работника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уровень знаний, умений, профессиональных навыков и опыта работы работника.</a:t>
            </a:r>
          </a:p>
          <a:p>
            <a:pPr marL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Профессиональный стандарт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характеристика квалификации, необходимой работнику для осуществления определенного вида профессиональной деятельности.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Профессиональные стандарты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108000" rIns="108000" bIns="108000">
            <a:normAutofit fontScale="62500" lnSpcReduction="20000"/>
          </a:bodyPr>
          <a:lstStyle/>
          <a:p>
            <a:pPr mar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                        от 22.01.2013 № 23 «О правилах разработки, утверждения и применения профессиональных стандартов»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ред. Постановлений Правительства Российской Федерации от 23.09.2014 № 970, от 13.05.2016 № 406) :</a:t>
            </a:r>
          </a:p>
          <a:p>
            <a:pPr mar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Министерство труда и социальной защиты Российской Федерации координирует разработку профессиональных стандартов.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Проекты профессиональных стандартов могут разрабатываться объединениями работодателей, работодателями, профессиональными сообществами,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саморегулируемыми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организациями и иными некоммерческими организациями с участием образовательных организаций профессионального образования и других заинтересованных организаций (далее - разработчики).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 Сведения о профессиональном стандарте вносятся в реестр профессиональных стандартов, создание и ведение которого осуществляется Министерством труда и социальной защиты Российской Федерации в установленном им порядке.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1680" y="0"/>
            <a:ext cx="5762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профессиональных стандартов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4000" tIns="0" rIns="144000" bIns="0" anchor="ctr">
            <a:normAutofit/>
          </a:bodyPr>
          <a:lstStyle/>
          <a:p>
            <a:pPr marL="0"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Минтруда России от 29.09.2014 № 667н</a:t>
            </a:r>
          </a:p>
          <a:p>
            <a:pPr marL="0"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реестре профессиональных стандартов</a:t>
            </a:r>
          </a:p>
          <a:p>
            <a:pPr marL="0"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(перечне видов профессиональной деятельности)»</a:t>
            </a:r>
          </a:p>
          <a:p>
            <a:pPr marL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Ведение реестра профессиональных стандартов, его актуализация и размещение осуществляется на специализированном сайте Минтруда России «Профессиональные стандарты» ФГБУ «НИИ труда и социального страхования» Минтруда России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profstandart.rosmintrud.ru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Включению в реестр подлежат профессиональные стандарты, утвержденные приказами Минтруда России в установленном порядке, в 10-дневный срок после их государственной регистрации Минюстом России.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4546" y="0"/>
            <a:ext cx="5196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Реестр профессиональных стандартов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 txBox="1">
            <a:spLocks noChangeArrowheads="1"/>
          </p:cNvSpPr>
          <p:nvPr/>
        </p:nvSpPr>
        <p:spPr bwMode="auto">
          <a:xfrm>
            <a:off x="395288" y="115889"/>
            <a:ext cx="8374062" cy="387786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Профессиональные стандарты в сфере здравоохранения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1510" y="569286"/>
          <a:ext cx="8784978" cy="6376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30270"/>
                <a:gridCol w="3618404"/>
                <a:gridCol w="2736304"/>
              </a:tblGrid>
              <a:tr h="468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профессионального стандарта</a:t>
                      </a:r>
                    </a:p>
                  </a:txBody>
                  <a:tcPr marL="36000" marR="36000" marT="1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разработчик </a:t>
                      </a:r>
                    </a:p>
                  </a:txBody>
                  <a:tcPr marL="36000" marR="36000" marT="1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профессиональной деятельности</a:t>
                      </a:r>
                    </a:p>
                  </a:txBody>
                  <a:tcPr marL="36000" marR="36000" marT="1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025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Специалист в области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медико-профилактического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дела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 приказом Минтруда России от 25 июня 2015 г. № 399н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ГБОУ ВПО СЗГМУ им. И.И. Мечникова Минздрава России совместно с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Роспотребнадзором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Медико-профилактическая деятельность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25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 по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педиатрии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 приказом Минтруда России от 25 июня 2015 г. № 400н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Профессиональное общественное объединение «Союз педиатров России»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Врачебная практика в области педиатрии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74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Младший медицинский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персонал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200" b="1" i="0" u="none" strike="noStrike" kern="120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en-US" sz="1200" b="1" i="0" u="none" strike="noStrike" kern="120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 приказом Минтруда России от 12 января 2016 г. № 2н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ГБОУ ДПО «Всероссийский учебно-научно-методический центр по непрерывному медицинскому и фармацевтическому образованию» Минздрава России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младшего медицинского персонала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1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Специалист в области медицинской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биофизики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ГБОУ ВПО «Сибирский государственный медицинский университет» Минздрава России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Врачебная практика в области медицинской биофизики 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38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Специалист в области медицинской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биохимии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ГБОУ ВПО «Сибирский государственный медицинский университет» Минздрава России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Врачебная практика в области медицинской биохимии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3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Специалист в области организации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здравоохранения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ГБОУ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ВПО МГМСУ им. А.И.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Евдокимова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Минздрава России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здравоохранения и общественное здоровье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3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Специалист в области </a:t>
                      </a:r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слухопротезирования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сурдоакустик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(утвержден приказом Минтруда от 10 мая 2016 г. № 226н)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ФГБУ НКЦО ФМБА России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Слухоречевая реабилитация пациентов путем слухопротезирования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37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Врач-стоматолог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 приказом Минтруда России          от 10 мая 2016 г. № 227н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Ассоциация общественных объединений «Стоматологическая Ассоциация России» (СтАР)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Стоматологическая практика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77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Провизор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 приказом Минтруда России от 9 марта   2016 г. № 91н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Некоммерческое партнерство содействия развитию аптечной отрасли «Аптечная гильдия» 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ведение фармацевтической деятельности в сфере обращения лекарственных средств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41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Специалист по общей врачебной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практике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ГБОУ ВПО «Волгоградский государственный медицинский университет» Минздрава России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врачебная практика</a:t>
                      </a:r>
                    </a:p>
                  </a:txBody>
                  <a:tcPr marL="36000" marR="36000" marT="19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Прямоугольник 13"/>
          <p:cNvSpPr txBox="1">
            <a:spLocks noChangeArrowheads="1"/>
          </p:cNvSpPr>
          <p:nvPr/>
        </p:nvSpPr>
        <p:spPr bwMode="auto">
          <a:xfrm>
            <a:off x="0" y="116632"/>
            <a:ext cx="9144000" cy="6120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Профессиональный стандарт «Младший медицинский персонал»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0" y="773705"/>
            <a:ext cx="9144000" cy="4050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0" tIns="45720" rIns="0" bIns="45720" rtlCol="0" anchor="ctr">
            <a:noAutofit/>
          </a:bodyPr>
          <a:lstStyle/>
          <a:p>
            <a:pPr algn="ctr"/>
            <a:r>
              <a:rPr lang="ru-RU" sz="11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Минтруда России от 12 января 2016 г. № 2н </a:t>
            </a:r>
          </a:p>
          <a:p>
            <a:pPr algn="ctr"/>
            <a:r>
              <a:rPr lang="ru-RU" sz="11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(зарегистрирован в Минюсте Российской Федерации 08 февраля 2016 г., регистрационный № 40993)</a:t>
            </a:r>
            <a:endParaRPr lang="ru-RU" sz="11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491" y="1223756"/>
            <a:ext cx="8979004" cy="5592680"/>
          </a:xfrm>
          <a:prstGeom prst="rect">
            <a:avLst/>
          </a:prstGeom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цель вида профессиональной деятельности: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благоприятных и комфортных условий пребывания пациента в медицинской организации.</a:t>
            </a:r>
          </a:p>
          <a:p>
            <a:pPr algn="just"/>
            <a:endParaRPr lang="ru-RU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Обобщенные трудовые функции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Трудовые функции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Возможное наименование должности</a:t>
            </a:r>
          </a:p>
          <a:p>
            <a:pPr algn="just"/>
            <a:endParaRPr lang="ru-RU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6535" y="2573905"/>
            <a:ext cx="2115235" cy="9451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Санитарное содержание палат, специализированных кабинетов, перемещение материальных объектов и медицинских отходов, уход за телом умершего человека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6535" y="3969060"/>
            <a:ext cx="2115235" cy="40504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Оказание медицинских услуг по уходу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91880" y="2213865"/>
            <a:ext cx="2025225" cy="6300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Перемещение и транспортировка материальных объектов и медицинских отходов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1880" y="2888940"/>
            <a:ext cx="2025225" cy="49505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Санитарное содержание помещений, оборудования, инвентаря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80" y="3429000"/>
            <a:ext cx="2025225" cy="36003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Уход за телом умершего человека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3176845" y="2213865"/>
            <a:ext cx="270030" cy="1575175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636785" y="2708920"/>
            <a:ext cx="450050" cy="5850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636785" y="3879050"/>
            <a:ext cx="450050" cy="5850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91880" y="3969060"/>
            <a:ext cx="2025225" cy="36003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Профессиональный уход за пациентом</a:t>
            </a:r>
          </a:p>
        </p:txBody>
      </p:sp>
      <p:sp>
        <p:nvSpPr>
          <p:cNvPr id="23" name="Левая фигурная скобка 22"/>
          <p:cNvSpPr/>
          <p:nvPr/>
        </p:nvSpPr>
        <p:spPr>
          <a:xfrm flipH="1">
            <a:off x="5517105" y="2213865"/>
            <a:ext cx="315035" cy="1575175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922150" y="2708920"/>
            <a:ext cx="450050" cy="5850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922150" y="3834045"/>
            <a:ext cx="450050" cy="5850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62210" y="2708920"/>
            <a:ext cx="2070230" cy="5400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Санитар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62210" y="3789040"/>
            <a:ext cx="2070230" cy="6300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Младшая медицинская сестра по уходу за больными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1510" y="4734145"/>
            <a:ext cx="4140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Санитар</a:t>
            </a:r>
          </a:p>
          <a:p>
            <a:pPr algn="just"/>
            <a:endParaRPr lang="ru-RU" sz="1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образованию и обучению:</a:t>
            </a:r>
            <a:r>
              <a:rPr lang="ru-RU" sz="1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Среднее общее образование</a:t>
            </a:r>
          </a:p>
          <a:p>
            <a:pPr algn="just"/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обучение по должности «Санитар»;</a:t>
            </a:r>
          </a:p>
          <a:p>
            <a:pPr algn="just"/>
            <a:r>
              <a:rPr lang="ru-RU" sz="10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опыту практической работы:</a:t>
            </a:r>
            <a:r>
              <a:rPr lang="ru-RU" sz="1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Отсутствуют;</a:t>
            </a:r>
          </a:p>
          <a:p>
            <a:pPr algn="just"/>
            <a:r>
              <a:rPr lang="ru-RU" sz="10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Особые условия допуска к работе:</a:t>
            </a:r>
            <a:r>
              <a:rPr lang="ru-RU" sz="1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Прохождение обязательных предварительных (при поступлении на работу) и периодических медицинских осмотров (обследований), а также внеочередных медицинских осмотров (обследований) в порядке, установленном законодательством Российской Федерации;</a:t>
            </a:r>
          </a:p>
          <a:p>
            <a:pPr algn="just"/>
            <a:r>
              <a:rPr lang="ru-RU" sz="10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характеристики:</a:t>
            </a:r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Отсутствуют.</a:t>
            </a:r>
            <a:endParaRPr lang="ru-RU" sz="1000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91980" y="4711258"/>
            <a:ext cx="459051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5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Младшая медицинская сестра по уходу за больными</a:t>
            </a:r>
          </a:p>
          <a:p>
            <a:pPr algn="just"/>
            <a:endParaRPr lang="ru-RU" sz="95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95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образованию и обучению:</a:t>
            </a:r>
            <a:r>
              <a:rPr lang="ru-RU" sz="95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Среднее общее образование и</a:t>
            </a:r>
          </a:p>
          <a:p>
            <a:pPr algn="just"/>
            <a:r>
              <a:rPr lang="ru-RU" sz="9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обучение по должности "Младшая медицинская сестра по уходу за больными». Среднее профессиональное образование по специальностям «Сестринское дело», «Лечебное дело», "Акушерское дело" - образовательные программы подготовки квалифицированных рабочих (служащих) по должности «Младшая медицинская сестра по уходу за больными»;</a:t>
            </a:r>
          </a:p>
          <a:p>
            <a:pPr algn="just"/>
            <a:r>
              <a:rPr lang="ru-RU" sz="95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опыту практической работы:</a:t>
            </a:r>
            <a:r>
              <a:rPr lang="ru-RU" sz="95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Отсутствуют;</a:t>
            </a:r>
          </a:p>
          <a:p>
            <a:pPr algn="just"/>
            <a:r>
              <a:rPr lang="ru-RU" sz="95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Особые условия допуска к работе:</a:t>
            </a:r>
            <a:r>
              <a:rPr lang="ru-RU" sz="95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Прохождение обязательных предварительных (при поступлении на работу) и периодических медицинских осмотров (обследований), а также внеочередных медицинских осмотров (обследований) в порядке, установленном законодательством Российской Федерации;</a:t>
            </a:r>
          </a:p>
          <a:p>
            <a:pPr algn="just"/>
            <a:r>
              <a:rPr lang="ru-RU" sz="95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характеристики:</a:t>
            </a:r>
            <a:r>
              <a:rPr lang="ru-RU" sz="9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Отсутствуют.</a:t>
            </a:r>
            <a:r>
              <a:rPr lang="ru-RU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1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53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Профессиональный стандарт «Специалист в области организации здравоохранения»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47667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цель вида профессиональной деятельности: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обеспечение эффективного функционирования медицинской организации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412776"/>
            <a:ext cx="2016224" cy="48730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Организационно-методическая деятельность и организация статистического учета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132856"/>
            <a:ext cx="2016224" cy="64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Управление структурным лечебно-диагностическим (клиническим) подразделением медицинской организации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501008"/>
            <a:ext cx="201622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Управление организационно-методическим подразделением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869160"/>
            <a:ext cx="2016224" cy="504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Управление процессами деятельности медицинской организации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6093296"/>
            <a:ext cx="2016224" cy="504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Управление медицинской организацией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1412776"/>
            <a:ext cx="4032448" cy="504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1. Ведение статистического учета</a:t>
            </a:r>
          </a:p>
          <a:p>
            <a:pPr marL="228600" indent="-22860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2. Организация статистического учета</a:t>
            </a:r>
          </a:p>
          <a:p>
            <a:pPr marL="228600" indent="-22860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3. Организация методической деятельности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1988840"/>
            <a:ext cx="4032448" cy="975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228600" indent="-22860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1. Организация деятельности структурного лечебно-диагностического (клинического) подразделения медицинской организации</a:t>
            </a:r>
          </a:p>
          <a:p>
            <a:pPr marL="228600" indent="-2286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2. Планирование деятельности структурного лечебно-диагностического (клинического) подразделения медицинской организации</a:t>
            </a:r>
          </a:p>
          <a:p>
            <a:pPr marL="228600" indent="-2286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3. Контроль деятельности структурного лечебно-диагностического (клинического) подразделения медицинской организации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3068960"/>
            <a:ext cx="4032448" cy="14167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228600" indent="-22860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1. Анализ и оценка показателей  медицинской организации для планирования и контроля ее деятельности</a:t>
            </a:r>
          </a:p>
          <a:p>
            <a:pPr marL="228600" indent="-2286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2. Управление ресурсами медицинской организации</a:t>
            </a:r>
          </a:p>
          <a:p>
            <a:pPr marL="228600" indent="-2286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3. Взаимодействие с вышестоящим руководством и подразделениями медицинской организации</a:t>
            </a:r>
          </a:p>
          <a:p>
            <a:pPr marL="228600" indent="-2286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4. Планирование, организация и контроль деятельности организационно-методического подразделения</a:t>
            </a:r>
          </a:p>
          <a:p>
            <a:pPr marL="228600" indent="-2286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5. Разработка и внедрение системы менеджмента качества медицинской организации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4581128"/>
            <a:ext cx="4032448" cy="116955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ctr">
            <a:spAutoFit/>
          </a:bodyPr>
          <a:lstStyle/>
          <a:p>
            <a:pPr marL="228600" indent="-22860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1. Проектирование и организация процессов деятельности медицинской организации</a:t>
            </a:r>
          </a:p>
          <a:p>
            <a:pPr marL="228600" indent="-2286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2. Управление ресурсами для обеспечения процессов медицинской организации</a:t>
            </a:r>
          </a:p>
          <a:p>
            <a:pPr marL="228600" indent="-2286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3. Взаимодействие с вышестоящим руководством и подразделениями медицинской организации</a:t>
            </a:r>
          </a:p>
          <a:p>
            <a:pPr marL="228600" indent="-2286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4. Менеджмент качества процессов медицинской организации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22261" y="5857336"/>
            <a:ext cx="4026003" cy="9224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228600" indent="-22860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1. Стратегическое планирование и прогнозирование деятельности медицинской организации</a:t>
            </a:r>
          </a:p>
          <a:p>
            <a:pPr marL="228600" indent="-2286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2. Управление ресурсами медицинской организации </a:t>
            </a:r>
          </a:p>
          <a:p>
            <a:pPr marL="228600" indent="-2286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3. Взаимодействие с вышестоящими и партнерскими организациями</a:t>
            </a:r>
          </a:p>
          <a:p>
            <a:pPr marL="228600" indent="-2286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4. Обеспечение развития медицинской организации </a:t>
            </a:r>
          </a:p>
          <a:p>
            <a:pPr marL="228600" indent="-2286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5. Менеджмент качества и безопасности медицинской деятельности 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267744" y="1484784"/>
            <a:ext cx="576064" cy="360040"/>
          </a:xfrm>
          <a:prstGeom prst="right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267744" y="2276872"/>
            <a:ext cx="576064" cy="360040"/>
          </a:xfrm>
          <a:prstGeom prst="right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267744" y="3501008"/>
            <a:ext cx="576064" cy="360040"/>
          </a:xfrm>
          <a:prstGeom prst="right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267744" y="4941168"/>
            <a:ext cx="576064" cy="360040"/>
          </a:xfrm>
          <a:prstGeom prst="right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267744" y="6165304"/>
            <a:ext cx="576064" cy="360040"/>
          </a:xfrm>
          <a:prstGeom prst="right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0" y="1052736"/>
            <a:ext cx="2446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Обобщенные трудовые функции</a:t>
            </a:r>
            <a:endParaRPr lang="ru-RU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1920" y="1052736"/>
            <a:ext cx="1513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Трудовые функции</a:t>
            </a:r>
            <a:endParaRPr lang="ru-RU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76896" y="1052736"/>
            <a:ext cx="2067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Наименование должностей</a:t>
            </a:r>
            <a:endParaRPr lang="ru-RU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96336" y="1412776"/>
            <a:ext cx="1440160" cy="48730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Врач-статистик,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Врач-методист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596336" y="1988840"/>
            <a:ext cx="1440160" cy="1008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Заведующий лечебно-диагностическим (клиническим) подразделением медицинской организации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596336" y="3284984"/>
            <a:ext cx="1440160" cy="9361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Заведующий организационно-методическим отделом медицинской организации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96336" y="4797152"/>
            <a:ext cx="1440160" cy="64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Заместитель главного врача медицинской организации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96336" y="5877271"/>
            <a:ext cx="1440160" cy="9117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Главный врач медицинской организации.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Директор больницы (дома) сестринского ухода, хосписа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7020272" y="1484784"/>
            <a:ext cx="504056" cy="360040"/>
          </a:xfrm>
          <a:prstGeom prst="right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7020272" y="2276872"/>
            <a:ext cx="504056" cy="360040"/>
          </a:xfrm>
          <a:prstGeom prst="right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020272" y="3573016"/>
            <a:ext cx="504056" cy="360040"/>
          </a:xfrm>
          <a:prstGeom prst="right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7020272" y="4941168"/>
            <a:ext cx="504056" cy="360040"/>
          </a:xfrm>
          <a:prstGeom prst="right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7020272" y="6093296"/>
            <a:ext cx="504056" cy="360040"/>
          </a:xfrm>
          <a:prstGeom prst="right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hape 17"/>
          <p:cNvCxnSpPr>
            <a:stCxn id="11" idx="2"/>
            <a:endCxn id="12" idx="1"/>
          </p:cNvCxnSpPr>
          <p:nvPr/>
        </p:nvCxnSpPr>
        <p:spPr>
          <a:xfrm rot="16200000" flipH="1">
            <a:off x="2623596" y="1364209"/>
            <a:ext cx="764460" cy="396044"/>
          </a:xfrm>
          <a:prstGeom prst="bentConnector2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11" idx="2"/>
            <a:endCxn id="13" idx="1"/>
          </p:cNvCxnSpPr>
          <p:nvPr/>
        </p:nvCxnSpPr>
        <p:spPr>
          <a:xfrm rot="16200000" flipH="1">
            <a:off x="1975524" y="2012281"/>
            <a:ext cx="2060604" cy="396044"/>
          </a:xfrm>
          <a:prstGeom prst="bentConnector2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1" idx="2"/>
            <a:endCxn id="14" idx="1"/>
          </p:cNvCxnSpPr>
          <p:nvPr/>
        </p:nvCxnSpPr>
        <p:spPr>
          <a:xfrm rot="16200000" flipH="1">
            <a:off x="1291448" y="2696357"/>
            <a:ext cx="3428756" cy="396044"/>
          </a:xfrm>
          <a:prstGeom prst="bentConnector2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stCxn id="11" idx="2"/>
            <a:endCxn id="15" idx="1"/>
          </p:cNvCxnSpPr>
          <p:nvPr/>
        </p:nvCxnSpPr>
        <p:spPr>
          <a:xfrm rot="16200000" flipH="1">
            <a:off x="679380" y="3308425"/>
            <a:ext cx="4652892" cy="396044"/>
          </a:xfrm>
          <a:prstGeom prst="bentConnector2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63444" y="0"/>
            <a:ext cx="305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Профессиональный стандарт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5536" y="692696"/>
            <a:ext cx="4824536" cy="48730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Обобщенная трудовая функция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1700808"/>
            <a:ext cx="4824536" cy="4873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образованию и обучению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2996952"/>
            <a:ext cx="4824536" cy="4873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опыту практической работы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4365104"/>
            <a:ext cx="4824536" cy="4873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cmpd="thickThin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Особые условия допуска к работе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5589240"/>
            <a:ext cx="4824536" cy="4873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Другие характеристики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hape 17"/>
          <p:cNvCxnSpPr>
            <a:stCxn id="11" idx="2"/>
            <a:endCxn id="12" idx="1"/>
          </p:cNvCxnSpPr>
          <p:nvPr/>
        </p:nvCxnSpPr>
        <p:spPr>
          <a:xfrm rot="16200000" flipH="1">
            <a:off x="2623596" y="1364209"/>
            <a:ext cx="764460" cy="396044"/>
          </a:xfrm>
          <a:prstGeom prst="bentConnector2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11" idx="2"/>
            <a:endCxn id="13" idx="1"/>
          </p:cNvCxnSpPr>
          <p:nvPr/>
        </p:nvCxnSpPr>
        <p:spPr>
          <a:xfrm rot="16200000" flipH="1">
            <a:off x="1975524" y="2012281"/>
            <a:ext cx="2060604" cy="396044"/>
          </a:xfrm>
          <a:prstGeom prst="bentConnector2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1" idx="2"/>
            <a:endCxn id="14" idx="1"/>
          </p:cNvCxnSpPr>
          <p:nvPr/>
        </p:nvCxnSpPr>
        <p:spPr>
          <a:xfrm rot="16200000" flipH="1">
            <a:off x="1291448" y="2696357"/>
            <a:ext cx="3428756" cy="396044"/>
          </a:xfrm>
          <a:prstGeom prst="bentConnector2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stCxn id="11" idx="2"/>
            <a:endCxn id="15" idx="1"/>
          </p:cNvCxnSpPr>
          <p:nvPr/>
        </p:nvCxnSpPr>
        <p:spPr>
          <a:xfrm rot="16200000" flipH="1">
            <a:off x="679380" y="3308425"/>
            <a:ext cx="4652892" cy="396044"/>
          </a:xfrm>
          <a:prstGeom prst="bentConnector2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63444" y="0"/>
            <a:ext cx="305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Профессиональный стандарт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5536" y="692696"/>
            <a:ext cx="4824536" cy="48730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Трудовая функция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1700808"/>
            <a:ext cx="4824536" cy="4873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Трудовые действия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2996952"/>
            <a:ext cx="4824536" cy="4873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Необходимые умения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4365104"/>
            <a:ext cx="4824536" cy="4873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cmpd="thickThin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Необходимые знания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5589240"/>
            <a:ext cx="4824536" cy="4873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Другие характеристики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184576"/>
          </a:xfr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rmAutofit/>
          </a:bodyPr>
          <a:lstStyle/>
          <a:p>
            <a:pPr marL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Профессиональные стандарты применяются:</a:t>
            </a:r>
          </a:p>
          <a:p>
            <a:pPr marL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работодателями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формировании кадровой политики и в управлении персоналом, при организации обучения и аттестации работников, разработке должностных инструкций, тарификации работ, присвоении тарифных разрядов работникам и установлении систем оплаты труда с учетом особенностей организации производства, труда и управления;</a:t>
            </a:r>
          </a:p>
          <a:p>
            <a:pPr marL="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образовательными организациями профессионального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разработке профессиональных образовательных программ;</a:t>
            </a:r>
          </a:p>
          <a:p>
            <a:pPr marL="0" algn="just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разработке в установленном порядке федеральных государственных образовательных стандартов профессионального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91941" y="0"/>
            <a:ext cx="5961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профессиональных стандартов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0"/>
            <a:ext cx="576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Допуск к профессиональной деятельности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23728" y="620688"/>
            <a:ext cx="4968552" cy="936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21.11.2011 № 323-ФЗ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564904"/>
            <a:ext cx="4104456" cy="15121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пункты 1 и 2 части 1 статьи 100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или среднее медицинское или фармацевтическое образование полученное в РФ в соответствии с ФГОС +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сертификат специалиста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564904"/>
            <a:ext cx="4104000" cy="15121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 1, 2, 2.1 статьи 69 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медицинское, фармацевтическое или иное образование полученное в РФ в соответствии с ФГОС +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свидетельство об аккредитации специалиста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085184"/>
            <a:ext cx="4248472" cy="151216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СЕРТИФИКАЦИЯ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5085184"/>
            <a:ext cx="4248472" cy="151216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АККРЕДИТАЦИЯ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771800" y="1628800"/>
            <a:ext cx="864096" cy="864096"/>
          </a:xfrm>
          <a:prstGeom prst="down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580112" y="1628800"/>
            <a:ext cx="864096" cy="864096"/>
          </a:xfrm>
          <a:prstGeom prst="down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771800" y="4149080"/>
            <a:ext cx="864096" cy="864096"/>
          </a:xfrm>
          <a:prstGeom prst="down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580112" y="4149080"/>
            <a:ext cx="864096" cy="864096"/>
          </a:xfrm>
          <a:prstGeom prst="down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226" y="0"/>
            <a:ext cx="82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 к процедуре аккредитации (Федеральный закон от 29.12.2015 № 389-ФЗ)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7504" y="692696"/>
            <a:ext cx="8928992" cy="25202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ч. 2.1 ст. 69 ФЗ № 323-ФЗ: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Педагогические и научные работники, имеющие сертификат специалиста либо свидетельство об аккредитации специалиста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осуществляющие практическую подготовку обучающихся в соответствии со статьей 82 Федерального закона от 29 декабря 2012 года N 273-ФЗ "Об образовании в Российской Федерации", а также </a:t>
            </a:r>
            <a:r>
              <a:rPr lang="ru-RU" sz="1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научные работники, имеющие сертификат специалиста либо свидетельство об аккредитации специалиста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осуществляющие научные исследования в сфере охраны здоровья, </a:t>
            </a:r>
            <a:r>
              <a:rPr lang="ru-RU" sz="1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вправе осуществлять медицинскую деятельность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На педагогических и научных работников при осуществлении ими медицинской деятельности распространяются права, обязанности и ответственность медицинских работников.</a:t>
            </a:r>
          </a:p>
          <a:p>
            <a:pPr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3429000"/>
            <a:ext cx="8928992" cy="33123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ч. 3 ст. 69 ФЗ № 323-ФЗ: </a:t>
            </a:r>
            <a:r>
              <a:rPr lang="ru-RU" sz="1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Аккредитация специалиста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процедура определения соответствия лица, получившего медицинское, фармацевтическое или иное образование, требованиям к осуществлению медицинской деятельности по определенной медицинской специальности либо фармацевтической деятельности. </a:t>
            </a:r>
            <a:r>
              <a:rPr lang="ru-RU" sz="1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Аккредитация специалиста проводится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аккредитационной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комиссией по окончании освоения им профессиональных образовательных программ медицинского образования или фармацевтического образования </a:t>
            </a:r>
            <a:r>
              <a:rPr lang="ru-RU" sz="1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реже одного раза в пять лет. </a:t>
            </a:r>
            <a:r>
              <a:rPr lang="ru-RU" sz="17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Аккредитационная</a:t>
            </a:r>
            <a:r>
              <a:rPr lang="ru-RU" sz="1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комиссия формируется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уполномоченным федеральным органом исполнительной власти </a:t>
            </a:r>
            <a:r>
              <a:rPr lang="ru-RU" sz="1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участием профессиональных некоммерческих организаций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указанных в статье 76 настоящего Федерального закона. </a:t>
            </a:r>
            <a:r>
              <a:rPr lang="ru-RU" sz="1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Положение об аккредитации специалистов, порядок выдачи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свидетельства об аккредитации специалиста, форма свидетельства об аккредитации специалиста и технические требования к нему </a:t>
            </a:r>
            <a:r>
              <a:rPr lang="ru-RU" sz="1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утверждаются уполномоченным федеральным органом исполнительной власти.</a:t>
            </a:r>
            <a:endParaRPr lang="ru-RU" sz="1700" dirty="0" smtClean="0"/>
          </a:p>
          <a:p>
            <a:pPr algn="just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226" y="0"/>
            <a:ext cx="82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 к процедуре аккредитации (Федеральный закон от 29.12.2015 № 389-ФЗ)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620688"/>
            <a:ext cx="8928992" cy="201622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ч. 4 ст. 69 ФЗ № 323-ФЗ: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Лица, имеющие медицинское или фармацевтическое образование,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работавшие по своей специальности более пяти лет,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могут быть допущены к осуществлению медицинской деятельности или фармацевтической деятельности в соответствии с полученной специальностью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 прохождения обучения по дополнительным профессиональным программам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(повышение квалификации, профессиональная переподготовка) и прохождения аккредитации специалиста.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996952"/>
            <a:ext cx="8928992" cy="172819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ч. 1.1 ст. 100 ФЗ № 323-ФЗ: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Переход к процедуре аккредитации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специалистов осуществляется поэтапно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1 января                   2016 года по 31 декабря 2025 года включительно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Сроки и этапы указанного перехода, а также категории лиц, имеющих медицинское, фармацевтическое или иное образование и подлежащих аккредитации специалистов, определяются уполномоченным федеральным органом исполнительной власти.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085184"/>
            <a:ext cx="8928992" cy="15121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ч. 2 ст. 100 ФЗ № 323-ФЗ: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Сертификаты специалиста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выданные медицинским и фармацевтическим работникам до 1 января 2021 года,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действуют до истечения указанного в них срока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Форма, условия и порядок выдачи сертификата специалиста устанавливаются уполномоченным федеральным органом исполнительной власти.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144" y="0"/>
            <a:ext cx="86197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 к процедуре аккредитации (разработанные и изданные НПА)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9512" y="980728"/>
            <a:ext cx="4176464" cy="936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Минздрава России                            от 25.02.2016 № 127н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(зарегистрирован в Минюсте России 14.03.2016, № 41401)</a:t>
            </a:r>
          </a:p>
          <a:p>
            <a:pPr algn="just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3140968"/>
            <a:ext cx="4176464" cy="936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Минздрава России                           от 02.06.2016 № 334н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(зарегистрирован в Минюсте России 16.06.2016, № 42550)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5517232"/>
            <a:ext cx="4176464" cy="936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Минздрава России                             от 06.06.2016 № 352н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(зарегистрирован в Минюсте России 04.07.2016, № 42742)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499992" y="1412776"/>
            <a:ext cx="1800200" cy="0"/>
          </a:xfrm>
          <a:prstGeom prst="line">
            <a:avLst/>
          </a:prstGeom>
          <a:ln w="25400"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Левая круглая скобка 46"/>
          <p:cNvSpPr/>
          <p:nvPr/>
        </p:nvSpPr>
        <p:spPr>
          <a:xfrm>
            <a:off x="6372200" y="980728"/>
            <a:ext cx="144016" cy="936104"/>
          </a:xfrm>
          <a:prstGeom prst="leftBracke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012160" y="98072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Сроки и этапы аккредитации специалистов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499992" y="3573016"/>
            <a:ext cx="1800200" cy="0"/>
          </a:xfrm>
          <a:prstGeom prst="line">
            <a:avLst/>
          </a:prstGeom>
          <a:ln w="25400"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Левая круглая скобка 49"/>
          <p:cNvSpPr/>
          <p:nvPr/>
        </p:nvSpPr>
        <p:spPr>
          <a:xfrm>
            <a:off x="6372200" y="3068960"/>
            <a:ext cx="144016" cy="936104"/>
          </a:xfrm>
          <a:prstGeom prst="leftBracke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084168" y="314096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Положение об аккредитации специалистов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499992" y="6021288"/>
            <a:ext cx="1800200" cy="0"/>
          </a:xfrm>
          <a:prstGeom prst="line">
            <a:avLst/>
          </a:prstGeom>
          <a:ln w="25400"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Левая круглая скобка 52"/>
          <p:cNvSpPr/>
          <p:nvPr/>
        </p:nvSpPr>
        <p:spPr>
          <a:xfrm>
            <a:off x="6372200" y="5517232"/>
            <a:ext cx="144016" cy="936104"/>
          </a:xfrm>
          <a:prstGeom prst="leftBracke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6228184" y="5445224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Порядок выдачи свидетельства об аккредитации специалиста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104774" y="764704"/>
            <a:ext cx="7635577" cy="4778846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95536" y="5157192"/>
            <a:ext cx="85324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5536" y="4941168"/>
            <a:ext cx="0" cy="3600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536" y="515719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01.01.2016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196752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Первичная аккредитация</a:t>
            </a:r>
          </a:p>
          <a:p>
            <a:pPr>
              <a:buFontTx/>
              <a:buChar char="-"/>
            </a:pPr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лиц, завершивших обучение по основной образовательной программе ВО по специальностям «стоматология» и «фармация»;</a:t>
            </a:r>
          </a:p>
          <a:p>
            <a:pPr>
              <a:buFontTx/>
              <a:buChar char="-"/>
            </a:pPr>
            <a:endParaRPr lang="ru-RU" sz="12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1196752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Первичная аккредитация</a:t>
            </a:r>
          </a:p>
          <a:p>
            <a:pPr>
              <a:buFontTx/>
              <a:buChar char="-"/>
            </a:pPr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лиц, завершивших обучение по основной образовательной программе ВО по всем специальностям (уровень </a:t>
            </a:r>
            <a:r>
              <a:rPr lang="ru-RU" sz="1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Char char="-"/>
            </a:pPr>
            <a:endParaRPr lang="ru-RU" sz="12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2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07704" y="4941168"/>
            <a:ext cx="0" cy="3600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51920" y="4941168"/>
            <a:ext cx="0" cy="3600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51920" y="1191419"/>
            <a:ext cx="22322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Первичная аккредитация</a:t>
            </a:r>
          </a:p>
          <a:p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-лиц, завершивших обучение по основной образовательной программе ВО (</a:t>
            </a:r>
            <a:r>
              <a:rPr lang="ru-RU" sz="1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магистратура)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лиц, завершивших обучение по образовательной программе СПО</a:t>
            </a:r>
          </a:p>
          <a:p>
            <a:pPr marL="228600" indent="-228600"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Первичная</a:t>
            </a:r>
          </a:p>
          <a:p>
            <a:pPr marL="228600" indent="-228600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специализированная</a:t>
            </a:r>
          </a:p>
          <a:p>
            <a:pPr marL="228600" indent="-228600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аккредитация</a:t>
            </a:r>
          </a:p>
          <a:p>
            <a:pPr>
              <a:buFontTx/>
              <a:buChar char="-"/>
            </a:pPr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лиц, завершивших обучение по программе ординатуры;</a:t>
            </a:r>
          </a:p>
          <a:p>
            <a:pPr>
              <a:buFontTx/>
              <a:buChar char="-"/>
            </a:pP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лиц, прошедших программу профессиональной переподготовки</a:t>
            </a:r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 получивших медицинское и фармацевтическое образование в иностранном государстве</a:t>
            </a:r>
          </a:p>
          <a:p>
            <a:pPr>
              <a:buFontTx/>
              <a:buChar char="-"/>
            </a:pPr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 получивших иное ВО</a:t>
            </a:r>
          </a:p>
          <a:p>
            <a:pPr>
              <a:buFontTx/>
              <a:buChar char="-"/>
            </a:pPr>
            <a:endParaRPr lang="ru-RU" sz="12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940152" y="4941168"/>
            <a:ext cx="0" cy="3600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56376" y="5157192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84168" y="1196752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Первичная и специализированная аккредитация</a:t>
            </a:r>
          </a:p>
          <a:p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лиц, не прошедшие аккредитацию на этапах 1-3</a:t>
            </a:r>
            <a:endParaRPr lang="ru-RU" sz="1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q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Периодическая</a:t>
            </a:r>
          </a:p>
          <a:p>
            <a:pPr marL="228600" indent="-228600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аккредитация </a:t>
            </a:r>
          </a:p>
          <a:p>
            <a:pPr marL="228600" indent="-228600"/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лиц, у которых</a:t>
            </a:r>
          </a:p>
          <a:p>
            <a:pPr marL="228600" indent="-228600"/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истекает срок</a:t>
            </a:r>
          </a:p>
          <a:p>
            <a:pPr marL="228600" indent="-228600"/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действия </a:t>
            </a:r>
          </a:p>
          <a:p>
            <a:pPr marL="228600" indent="-228600"/>
            <a:r>
              <a:rPr lang="ru-RU" sz="1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сертификата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26202" y="3789040"/>
            <a:ext cx="1260648" cy="11918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специалисты переведены на систему аккредитации </a:t>
            </a:r>
            <a:endParaRPr lang="ru-RU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Выноска со стрелкой вправо 33"/>
          <p:cNvSpPr/>
          <p:nvPr/>
        </p:nvSpPr>
        <p:spPr>
          <a:xfrm>
            <a:off x="323528" y="3140968"/>
            <a:ext cx="3384376" cy="1224136"/>
          </a:xfrm>
          <a:prstGeom prst="rightArrowCallout">
            <a:avLst>
              <a:gd name="adj1" fmla="val 9818"/>
              <a:gd name="adj2" fmla="val 10661"/>
              <a:gd name="adj3" fmla="val 32321"/>
              <a:gd name="adj4" fmla="val 722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указанных специалистов на программу непрерывного профессионального развития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9512" y="5517232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Сертификация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специалистов, у которых истекает срок действия сертификата в 2016 году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979712" y="5517232"/>
            <a:ext cx="206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Сертификация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лиц, окончивших интернатуру; специалистов, у которых истекает срок действия сертификата в 2017 году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067944" y="5517232"/>
            <a:ext cx="199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Сертификация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специалистов, у которых истекает срок действия сертификата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8454" y="930821"/>
            <a:ext cx="1401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Первый этап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13037" y="946820"/>
            <a:ext cx="1318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Второй этап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59002" y="949871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Третий этап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30627" y="946820"/>
            <a:ext cx="1682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Четвертый этап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36296" y="508518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19672" y="692696"/>
            <a:ext cx="510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Приказ Минздрава России от 25.02.2016 № 127н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23728" y="515719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01.01.2017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39952" y="515719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01.01.2018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12160" y="515719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01.01.2021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45503" y="0"/>
            <a:ext cx="491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Этапность</a:t>
            </a: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внедрения аккредитации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трелка вправо 26"/>
          <p:cNvSpPr/>
          <p:nvPr/>
        </p:nvSpPr>
        <p:spPr bwMode="auto">
          <a:xfrm rot="5400000">
            <a:off x="7198520" y="2637631"/>
            <a:ext cx="1947862" cy="14287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36538" y="2735263"/>
            <a:ext cx="2895600" cy="677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latin typeface="Cambria" pitchFamily="18" charset="0"/>
              </a:rPr>
              <a:t>Первичная специализированная аккредитация</a:t>
            </a: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251520" y="5229200"/>
            <a:ext cx="8640960" cy="576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latin typeface="Cambria" pitchFamily="18" charset="0"/>
              </a:rPr>
              <a:t>Периодическая аккредитация</a:t>
            </a: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5705475" y="1143000"/>
            <a:ext cx="3179763" cy="4857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latin typeface="Cambria" pitchFamily="18" charset="0"/>
              </a:rPr>
              <a:t>Первичная аккредитация</a:t>
            </a:r>
          </a:p>
        </p:txBody>
      </p:sp>
      <p:sp>
        <p:nvSpPr>
          <p:cNvPr id="50" name="Стрелка вправо 49"/>
          <p:cNvSpPr/>
          <p:nvPr/>
        </p:nvSpPr>
        <p:spPr bwMode="auto">
          <a:xfrm rot="5400000">
            <a:off x="1554163" y="1643062"/>
            <a:ext cx="260350" cy="142875"/>
          </a:xfrm>
          <a:prstGeom prst="rightArrow">
            <a:avLst/>
          </a:prstGeom>
          <a:solidFill>
            <a:srgbClr val="92D050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381" y="0"/>
            <a:ext cx="8551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Допуск к профессиональной деятельности через аккредитацию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899592" y="1052736"/>
            <a:ext cx="1656184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10312" y="1868935"/>
            <a:ext cx="1656184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Профессиональная переподготовка</a:t>
            </a:r>
          </a:p>
        </p:txBody>
      </p:sp>
      <p:sp>
        <p:nvSpPr>
          <p:cNvPr id="40" name="Стрелка вправо 39"/>
          <p:cNvSpPr/>
          <p:nvPr/>
        </p:nvSpPr>
        <p:spPr bwMode="auto">
          <a:xfrm>
            <a:off x="2627784" y="1196752"/>
            <a:ext cx="2939058" cy="144016"/>
          </a:xfrm>
          <a:prstGeom prst="rightArrow">
            <a:avLst/>
          </a:prstGeom>
          <a:solidFill>
            <a:srgbClr val="92D050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2" name="Стрелка вправо 41"/>
          <p:cNvSpPr/>
          <p:nvPr/>
        </p:nvSpPr>
        <p:spPr bwMode="auto">
          <a:xfrm rot="9948630">
            <a:off x="2672608" y="1770804"/>
            <a:ext cx="2939058" cy="14401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3" name="Стрелка вправо 42"/>
          <p:cNvSpPr/>
          <p:nvPr/>
        </p:nvSpPr>
        <p:spPr bwMode="auto">
          <a:xfrm rot="5400000">
            <a:off x="1560934" y="2479626"/>
            <a:ext cx="260350" cy="142875"/>
          </a:xfrm>
          <a:prstGeom prst="rightArrow">
            <a:avLst/>
          </a:prstGeom>
          <a:solidFill>
            <a:srgbClr val="92D050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1520" y="3789040"/>
            <a:ext cx="8640960" cy="50405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 деятельность в течении 5 лет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Стрелка вправо 57"/>
          <p:cNvSpPr/>
          <p:nvPr/>
        </p:nvSpPr>
        <p:spPr bwMode="auto">
          <a:xfrm rot="5400000">
            <a:off x="1547092" y="3501581"/>
            <a:ext cx="288033" cy="14287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latin typeface="Cambria" pitchFamily="18" charset="0"/>
            </a:endParaRPr>
          </a:p>
        </p:txBody>
      </p:sp>
      <p:sp>
        <p:nvSpPr>
          <p:cNvPr id="59" name="Стрелка вправо 58"/>
          <p:cNvSpPr/>
          <p:nvPr/>
        </p:nvSpPr>
        <p:spPr bwMode="auto">
          <a:xfrm rot="5400000">
            <a:off x="1249531" y="4687714"/>
            <a:ext cx="864097" cy="142874"/>
          </a:xfrm>
          <a:prstGeom prst="rightArrow">
            <a:avLst/>
          </a:prstGeom>
          <a:solidFill>
            <a:srgbClr val="002060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latin typeface="Cambria" pitchFamily="18" charset="0"/>
            </a:endParaRPr>
          </a:p>
        </p:txBody>
      </p:sp>
      <p:sp>
        <p:nvSpPr>
          <p:cNvPr id="60" name="Стрелка вправо 59"/>
          <p:cNvSpPr/>
          <p:nvPr/>
        </p:nvSpPr>
        <p:spPr bwMode="auto">
          <a:xfrm rot="16200000">
            <a:off x="7740353" y="4679015"/>
            <a:ext cx="864098" cy="14401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78553" y="2618343"/>
            <a:ext cx="1656184" cy="100811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Аккредитуемый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1484784"/>
            <a:ext cx="1224136" cy="100811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секретарь АК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2564904"/>
            <a:ext cx="1224136" cy="201622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just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Регистрация поступивших документов в день их приема и проверка соответствия поступивших документов требования приказа   № 334н</a:t>
            </a:r>
          </a:p>
          <a:p>
            <a:pPr algn="just"/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1484784"/>
            <a:ext cx="1512168" cy="100811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Аккредитационная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комиссия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2564904"/>
            <a:ext cx="1512168" cy="23762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just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течении 10 дней со дня регистрации документов проведение заседания и принятие решения о допуске аккредитуемого к аккредитации специалиста и о сроках проведения аккредитации специалиста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763688" y="3140968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63688" y="2708920"/>
            <a:ext cx="792088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Подача документов</a:t>
            </a:r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851920" y="3140968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444208" y="1484784"/>
            <a:ext cx="1224136" cy="100811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Аккредитациая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специалсита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2564904"/>
            <a:ext cx="1224136" cy="23762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 anchorCtr="0"/>
          <a:lstStyle/>
          <a:p>
            <a:r>
              <a:rPr lang="ru-RU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1-й этап: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тестирование</a:t>
            </a:r>
          </a:p>
          <a:p>
            <a:pPr algn="just"/>
            <a:endParaRPr lang="ru-RU" sz="11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2-й этап: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практических навыков (умений) в симулированных условиях;</a:t>
            </a:r>
          </a:p>
          <a:p>
            <a:pPr algn="just"/>
            <a:endParaRPr lang="ru-RU" sz="11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3-й этап: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ситуационных задач.</a:t>
            </a:r>
          </a:p>
          <a:p>
            <a:pPr algn="just"/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7904" y="270892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Передача документов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979712" y="5949280"/>
            <a:ext cx="70567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627784" y="5805264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07704" y="609329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регистрации документов в АК</a:t>
            </a:r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644008" y="5805264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923928" y="6093296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дней со дня регистрации документов </a:t>
            </a:r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156176" y="5805264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08104" y="6093296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дней со дня регистрации документов </a:t>
            </a:r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2627784" y="1556792"/>
            <a:ext cx="0" cy="432048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4644008" y="1556792"/>
            <a:ext cx="0" cy="432048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6156176" y="1556792"/>
            <a:ext cx="0" cy="432048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26" idx="2"/>
            <a:endCxn id="15" idx="2"/>
          </p:cNvCxnSpPr>
          <p:nvPr/>
        </p:nvCxnSpPr>
        <p:spPr>
          <a:xfrm rot="5400000" flipH="1">
            <a:off x="4968044" y="2852936"/>
            <a:ext cx="360040" cy="3816424"/>
          </a:xfrm>
          <a:prstGeom prst="bentConnector3">
            <a:avLst>
              <a:gd name="adj1" fmla="val -6349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23928" y="490103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одача заявления в случае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прохождения этапа аккредитации (всего 3 попытки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668344" y="5805264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64288" y="615011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подписания итогового  протокола</a:t>
            </a:r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7668344" y="1556792"/>
            <a:ext cx="0" cy="432048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956376" y="5805264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812360" y="5229200"/>
            <a:ext cx="111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дней 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 дня подписания протокола</a:t>
            </a:r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956376" y="2564904"/>
            <a:ext cx="1116632" cy="100811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Выдача свидетельства об аккредитации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7956376" y="1556792"/>
            <a:ext cx="0" cy="432048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6943537" y="5167223"/>
            <a:ext cx="212372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6444208" y="5013176"/>
            <a:ext cx="1224136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сдача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919864" y="443711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повторное прохождение аккредитации не ранее 11 месяцев</a:t>
            </a:r>
            <a:endParaRPr lang="ru-RU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9512" y="0"/>
            <a:ext cx="880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первичной аккредитации специалистов (приказ Минздрава России № 334н)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547664" y="0"/>
            <a:ext cx="7164288" cy="548680"/>
          </a:xfrm>
          <a:prstGeom prst="rect">
            <a:avLst/>
          </a:prstGeom>
          <a:noFill/>
          <a:ln>
            <a:noFill/>
          </a:ln>
        </p:spPr>
        <p:txBody>
          <a:bodyPr lIns="95782" tIns="47891" rIns="95782" bIns="47891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Модернизация дополнительного профессионального образования</a:t>
            </a:r>
          </a:p>
        </p:txBody>
      </p:sp>
      <p:sp>
        <p:nvSpPr>
          <p:cNvPr id="43" name="Выгнутая вниз стрелка 42"/>
          <p:cNvSpPr/>
          <p:nvPr/>
        </p:nvSpPr>
        <p:spPr>
          <a:xfrm rot="5021019">
            <a:off x="3364193" y="5081073"/>
            <a:ext cx="1377365" cy="1266174"/>
          </a:xfrm>
          <a:prstGeom prst="curvedUpArrow">
            <a:avLst>
              <a:gd name="adj1" fmla="val 25000"/>
              <a:gd name="adj2" fmla="val 50000"/>
              <a:gd name="adj3" fmla="val 2087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 стрелкой 89"/>
          <p:cNvCxnSpPr>
            <a:cxnSpLocks noChangeShapeType="1"/>
          </p:cNvCxnSpPr>
          <p:nvPr/>
        </p:nvCxnSpPr>
        <p:spPr bwMode="auto">
          <a:xfrm>
            <a:off x="2894707" y="1124744"/>
            <a:ext cx="0" cy="4965328"/>
          </a:xfrm>
          <a:prstGeom prst="straightConnector1">
            <a:avLst/>
          </a:prstGeom>
          <a:noFill/>
          <a:ln w="38100" cmpd="sng">
            <a:solidFill>
              <a:srgbClr val="2980B9"/>
            </a:solidFill>
            <a:prstDash val="dash"/>
            <a:round/>
            <a:headEnd type="none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2" name="Скругленный прямоугольник 1"/>
          <p:cNvSpPr/>
          <p:nvPr/>
        </p:nvSpPr>
        <p:spPr bwMode="auto">
          <a:xfrm>
            <a:off x="0" y="620688"/>
            <a:ext cx="9144000" cy="432000"/>
          </a:xfrm>
          <a:prstGeom prst="roundRect">
            <a:avLst>
              <a:gd name="adj" fmla="val 18270"/>
            </a:avLst>
          </a:prstGeom>
          <a:solidFill>
            <a:srgbClr val="2980B9">
              <a:alpha val="46000"/>
            </a:srgbClr>
          </a:solidFill>
          <a:ln>
            <a:solidFill>
              <a:srgbClr val="298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в соответствии с ФГОС-3 по специальностям «Здравоохранение и медицинские науки»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4964807" y="5808886"/>
            <a:ext cx="4000500" cy="767928"/>
          </a:xfrm>
          <a:prstGeom prst="roundRect">
            <a:avLst>
              <a:gd name="adj" fmla="val 10252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298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ПОЭТАПНЫЙ ПЕРЕХОД К АККРЕДИТАЦИИ СПЕЦИАЛИСТОВ</a:t>
            </a:r>
            <a:endParaRPr lang="bg-BG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>
            <a:off x="6073776" y="1124744"/>
            <a:ext cx="0" cy="4248472"/>
          </a:xfrm>
          <a:prstGeom prst="straightConnector1">
            <a:avLst/>
          </a:prstGeom>
          <a:noFill/>
          <a:ln w="38100" cmpd="sng">
            <a:solidFill>
              <a:srgbClr val="2980B9"/>
            </a:solidFill>
            <a:prstDash val="dash"/>
            <a:round/>
            <a:headEnd type="none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42" name="Скругленный прямоугольник 41"/>
          <p:cNvSpPr/>
          <p:nvPr/>
        </p:nvSpPr>
        <p:spPr bwMode="auto">
          <a:xfrm>
            <a:off x="288323" y="1052736"/>
            <a:ext cx="2500313" cy="785813"/>
          </a:xfrm>
          <a:prstGeom prst="roundRect">
            <a:avLst>
              <a:gd name="adj" fmla="val 102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система ПК и ПП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раз в 3-5 лет  + ДПО по необходимости</a:t>
            </a: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288323" y="2131715"/>
            <a:ext cx="2500313" cy="642937"/>
          </a:xfrm>
          <a:prstGeom prst="roundRect">
            <a:avLst>
              <a:gd name="adj" fmla="val 1025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bg-BG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Сложившаяся система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bg-BG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 объем финансирования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bg-BG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Готовые рабочие программы</a:t>
            </a: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288323" y="2774652"/>
            <a:ext cx="2500313" cy="1143000"/>
          </a:xfrm>
          <a:prstGeom prst="roundRect">
            <a:avLst>
              <a:gd name="adj" fmla="val 1025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bg-BG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Нединамичная система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bg-BG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заинтересованности  в развитии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bg-BG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Большой временной промежуток между обучениями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bg-BG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Отрыв от рабочего места</a:t>
            </a: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3275856" y="1124744"/>
            <a:ext cx="2500312" cy="500063"/>
          </a:xfrm>
          <a:prstGeom prst="roundRect">
            <a:avLst>
              <a:gd name="adj" fmla="val 102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непрерывного медицинского образования (НМО)</a:t>
            </a: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3275856" y="1682462"/>
            <a:ext cx="2500312" cy="285750"/>
          </a:xfrm>
          <a:prstGeom prst="roundRect">
            <a:avLst>
              <a:gd name="adj" fmla="val 10252"/>
            </a:avLst>
          </a:prstGeom>
          <a:solidFill>
            <a:schemeClr val="bg1"/>
          </a:solidFill>
          <a:ln>
            <a:solidFill>
              <a:srgbClr val="298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bg-BG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bg-BG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здравоохранение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val="1342531195"/>
              </p:ext>
            </p:extLst>
          </p:nvPr>
        </p:nvGraphicFramePr>
        <p:xfrm>
          <a:off x="2987824" y="2060848"/>
          <a:ext cx="2928958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" name="Скругленный прямоугольник 55"/>
          <p:cNvSpPr/>
          <p:nvPr/>
        </p:nvSpPr>
        <p:spPr bwMode="auto">
          <a:xfrm>
            <a:off x="6215062" y="1106398"/>
            <a:ext cx="2821434" cy="500063"/>
          </a:xfrm>
          <a:prstGeom prst="roundRect">
            <a:avLst>
              <a:gd name="adj" fmla="val 102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образовательного сертификата</a:t>
            </a:r>
          </a:p>
        </p:txBody>
      </p:sp>
      <p:sp>
        <p:nvSpPr>
          <p:cNvPr id="57" name="Скругленный прямоугольник 56"/>
          <p:cNvSpPr/>
          <p:nvPr/>
        </p:nvSpPr>
        <p:spPr bwMode="auto">
          <a:xfrm>
            <a:off x="288323" y="1845965"/>
            <a:ext cx="2500313" cy="285750"/>
          </a:xfrm>
          <a:prstGeom prst="roundRect">
            <a:avLst>
              <a:gd name="adj" fmla="val 10252"/>
            </a:avLst>
          </a:prstGeom>
          <a:solidFill>
            <a:schemeClr val="bg1"/>
          </a:solidFill>
          <a:ln>
            <a:solidFill>
              <a:srgbClr val="298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bg-BG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bg-BG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здравоохранение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 bwMode="auto">
          <a:xfrm>
            <a:off x="6215062" y="1682462"/>
            <a:ext cx="2821434" cy="285750"/>
          </a:xfrm>
          <a:prstGeom prst="roundRect">
            <a:avLst>
              <a:gd name="adj" fmla="val 10252"/>
            </a:avLst>
          </a:prstGeom>
          <a:solidFill>
            <a:schemeClr val="bg1"/>
          </a:solidFill>
          <a:ln>
            <a:solidFill>
              <a:srgbClr val="298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bg-BG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bg-BG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здравоохранение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Схема 61"/>
          <p:cNvGraphicFramePr/>
          <p:nvPr>
            <p:extLst>
              <p:ext uri="{D42A27DB-BD31-4B8C-83A1-F6EECF244321}">
                <p14:modId xmlns:p14="http://schemas.microsoft.com/office/powerpoint/2010/main" val="4174839946"/>
              </p:ext>
            </p:extLst>
          </p:nvPr>
        </p:nvGraphicFramePr>
        <p:xfrm>
          <a:off x="6215042" y="2060848"/>
          <a:ext cx="2821454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8" name="Скругленный прямоугольник 67"/>
          <p:cNvSpPr/>
          <p:nvPr/>
        </p:nvSpPr>
        <p:spPr bwMode="auto">
          <a:xfrm>
            <a:off x="6215042" y="4346864"/>
            <a:ext cx="2821434" cy="857250"/>
          </a:xfrm>
          <a:prstGeom prst="roundRect">
            <a:avLst>
              <a:gd name="adj" fmla="val 1025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98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bg-BG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Динамичная система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bg-BG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Модульный принцип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bg-BG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Конкуренция способствует повышению качества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bg-BG" sz="11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6215042" y="5225777"/>
            <a:ext cx="2821434" cy="294878"/>
          </a:xfrm>
          <a:prstGeom prst="roundRect">
            <a:avLst>
              <a:gd name="adj" fmla="val 102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2980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39" tIns="20569" rIns="41139" bIns="205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bg-BG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bg-BG" sz="1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</a:t>
            </a:r>
            <a:r>
              <a:rPr lang="bg-BG" sz="1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bg-BG" sz="11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bg-BG" sz="11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0" y="4011910"/>
            <a:ext cx="2980612" cy="2564904"/>
            <a:chOff x="5004048" y="2492896"/>
            <a:chExt cx="3162266" cy="352839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076056" y="2492896"/>
              <a:ext cx="3090258" cy="3528392"/>
            </a:xfrm>
            <a:prstGeom prst="roundRect">
              <a:avLst>
                <a:gd name="adj" fmla="val 10442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76056" y="2492896"/>
              <a:ext cx="195989" cy="370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50" i="1" spc="-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04048" y="4771214"/>
              <a:ext cx="195989" cy="370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50" i="1" spc="-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 bwMode="auto">
          <a:xfrm>
            <a:off x="3183780" y="2560914"/>
            <a:ext cx="2592388" cy="224308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47864" y="2774652"/>
            <a:ext cx="2304256" cy="82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itchFamily="18" charset="0"/>
              </a:rPr>
              <a:t>СОВРЕМЕННЫЕ ТЕХНОЛОГИИ В ОБРАЗОВАНИИ:</a:t>
            </a:r>
          </a:p>
          <a:p>
            <a:pPr algn="ctr" defTabSz="6223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200" b="1" u="sng" dirty="0" err="1" smtClean="0">
                <a:latin typeface="Times New Roman" pitchFamily="18" charset="0"/>
                <a:cs typeface="Times New Roman" pitchFamily="18" charset="0"/>
              </a:rPr>
              <a:t>Симмуляционное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 обучение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83780" y="3788386"/>
            <a:ext cx="257545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itchFamily="18" charset="0"/>
              </a:rPr>
              <a:t>Дистанционное обучение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07057" y="3596415"/>
            <a:ext cx="200104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itchFamily="18" charset="0"/>
              </a:rPr>
              <a:t>Стажировка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75856" y="4051398"/>
            <a:ext cx="228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6223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itchFamily="18" charset="0"/>
              </a:rPr>
              <a:t>IT-инфраструктура рабочего места медицинских работников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4077072"/>
            <a:ext cx="26642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Преимущества НМО:</a:t>
            </a:r>
          </a:p>
          <a:p>
            <a:pPr lvl="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гибкий график 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доступность качественного образования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актуальность и новизна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свобода выбора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уникальность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экономическая эффективность</a:t>
            </a:r>
          </a:p>
          <a:p>
            <a:pPr lvl="0"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9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Прямая соединительная линия 109"/>
          <p:cNvCxnSpPr/>
          <p:nvPr/>
        </p:nvCxnSpPr>
        <p:spPr>
          <a:xfrm flipV="1">
            <a:off x="2123728" y="2708920"/>
            <a:ext cx="576064" cy="21602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996826" y="2780928"/>
            <a:ext cx="351039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ФРМР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проверка о наличии в базе данных записи о пользователе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052736"/>
            <a:ext cx="1872208" cy="864096"/>
          </a:xfrm>
          <a:prstGeom prst="roundRect">
            <a:avLst/>
          </a:prstGeom>
          <a:solidFill>
            <a:schemeClr val="accent1"/>
          </a:solidFill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Окончание срока действия сертификата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>
            <a:off x="2123728" y="1484784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95736" y="764704"/>
            <a:ext cx="33123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процедура сертификации в соответствии с Приказом Минздрава России №982н и вступление в программу непрерывного профессионального развития</a:t>
            </a:r>
            <a:r>
              <a:rPr lang="ru-RU" sz="1500" dirty="0" smtClean="0"/>
              <a:t> </a:t>
            </a:r>
            <a:endParaRPr lang="ru-RU" sz="15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97125" y="1043735"/>
            <a:ext cx="1008112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НМО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4128" y="2276872"/>
            <a:ext cx="3240360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Минздрава России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пользователь входит в личный кабинет по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СНИЛСу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5400000">
            <a:off x="6912260" y="1232756"/>
            <a:ext cx="792088" cy="1152128"/>
          </a:xfrm>
          <a:prstGeom prst="bentArrow">
            <a:avLst>
              <a:gd name="adj1" fmla="val 8165"/>
              <a:gd name="adj2" fmla="val 8165"/>
              <a:gd name="adj3" fmla="val 1538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3573016"/>
            <a:ext cx="3312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запись не найдена</a:t>
            </a:r>
          </a:p>
          <a:p>
            <a:pPr algn="ctr"/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 в личный кабинет недоступен</a:t>
            </a:r>
          </a:p>
          <a:p>
            <a:pPr algn="ctr"/>
            <a:endParaRPr lang="ru-RU" sz="1200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специалисту необходимо обратиться к работодателю для внесения сведений в федеральный регистр медицинских работников</a:t>
            </a:r>
            <a:endParaRPr lang="ru-RU" sz="12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3169" y="3573016"/>
            <a:ext cx="23442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запись найдена</a:t>
            </a:r>
          </a:p>
          <a:p>
            <a:r>
              <a:rPr lang="ru-RU" sz="12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доступен вход в личный кабинет</a:t>
            </a:r>
            <a:endParaRPr lang="ru-RU" sz="12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12160" y="5085184"/>
            <a:ext cx="2736304" cy="1440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работодатель вносит сведения в ФРМР, после чего доступен вход в личный кабинет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763688" y="4437112"/>
            <a:ext cx="3312368" cy="2160240"/>
          </a:xfrm>
          <a:prstGeom prst="roundRect">
            <a:avLst>
              <a:gd name="adj" fmla="val 589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35696" y="5445224"/>
            <a:ext cx="3168352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план обучения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835696" y="6165304"/>
            <a:ext cx="3168352" cy="3546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для аккредитации (портфолио)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с двумя скругленными соседними углами 37"/>
          <p:cNvSpPr/>
          <p:nvPr/>
        </p:nvSpPr>
        <p:spPr>
          <a:xfrm>
            <a:off x="1763688" y="4149080"/>
            <a:ext cx="3312368" cy="432048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Личный кабинет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>
            <a:stCxn id="36" idx="2"/>
            <a:endCxn id="37" idx="0"/>
          </p:cNvCxnSpPr>
          <p:nvPr/>
        </p:nvCxnSpPr>
        <p:spPr>
          <a:xfrm>
            <a:off x="3419872" y="602128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1835696" y="4653136"/>
            <a:ext cx="3168352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Самостоятельный выбор образовательной траектории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(ВУЗы из реестра Минздрава России)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 стрелкой 52"/>
          <p:cNvCxnSpPr>
            <a:stCxn id="51" idx="2"/>
          </p:cNvCxnSpPr>
          <p:nvPr/>
        </p:nvCxnSpPr>
        <p:spPr>
          <a:xfrm>
            <a:off x="3419872" y="530120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26" idx="1"/>
            <a:endCxn id="22" idx="3"/>
          </p:cNvCxnSpPr>
          <p:nvPr/>
        </p:nvCxnSpPr>
        <p:spPr>
          <a:xfrm rot="10800000">
            <a:off x="4537466" y="3850016"/>
            <a:ext cx="1474695" cy="19552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V="1">
            <a:off x="1187624" y="3284984"/>
            <a:ext cx="0" cy="3456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1187624" y="6741368"/>
            <a:ext cx="223224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endCxn id="37" idx="2"/>
          </p:cNvCxnSpPr>
          <p:nvPr/>
        </p:nvCxnSpPr>
        <p:spPr>
          <a:xfrm flipV="1">
            <a:off x="3419872" y="6520002"/>
            <a:ext cx="0" cy="22136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1" name="Скругленный прямоугольник 100"/>
          <p:cNvSpPr/>
          <p:nvPr/>
        </p:nvSpPr>
        <p:spPr>
          <a:xfrm>
            <a:off x="116504" y="2420888"/>
            <a:ext cx="2115235" cy="8640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АККРЕДИТАЦИЯ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flipV="1">
            <a:off x="3059832" y="2348880"/>
            <a:ext cx="576064" cy="21602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4067944" y="1988840"/>
            <a:ext cx="576064" cy="21602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V="1">
            <a:off x="5076056" y="1628800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7544" y="0"/>
            <a:ext cx="8346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Механизм интеграции сертифицированных специалистов в систему аккредитации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313737" cy="495300"/>
          </a:xfrm>
        </p:spPr>
        <p:txBody>
          <a:bodyPr/>
          <a:lstStyle/>
          <a:p>
            <a:pPr eaLnBrk="1" fontAlgn="auto" hangingPunct="1">
              <a:lnSpc>
                <a:spcPts val="2500"/>
              </a:lnSpc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Образовательный портал Минздрава России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3" y="1202057"/>
            <a:ext cx="7879380" cy="51632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lumMod val="1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60575" y="1201738"/>
            <a:ext cx="4135438" cy="31273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60575" y="1190625"/>
            <a:ext cx="2255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edu.rosminzdrav.ru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0575" y="1201738"/>
            <a:ext cx="22558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edu.rosminzdrav.ru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067944" y="0"/>
            <a:ext cx="4608512" cy="4766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edu.rosminzdrav.ru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Изображение 1" descr="Снимок экрана 2015-10-07 в 4.14.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92696"/>
            <a:ext cx="8457013" cy="3874162"/>
          </a:xfrm>
          <a:prstGeom prst="rect">
            <a:avLst/>
          </a:prstGeom>
        </p:spPr>
      </p:pic>
      <p:grpSp>
        <p:nvGrpSpPr>
          <p:cNvPr id="2" name="Группа 48"/>
          <p:cNvGrpSpPr/>
          <p:nvPr/>
        </p:nvGrpSpPr>
        <p:grpSpPr>
          <a:xfrm>
            <a:off x="623843" y="4479083"/>
            <a:ext cx="6861054" cy="2159604"/>
            <a:chOff x="1981313" y="1072228"/>
            <a:chExt cx="5233860" cy="5316240"/>
          </a:xfrm>
        </p:grpSpPr>
        <p:pic>
          <p:nvPicPr>
            <p:cNvPr id="50" name="Изображение 1" descr="conferenc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499" y="1072228"/>
              <a:ext cx="901814" cy="1799999"/>
            </a:xfrm>
            <a:prstGeom prst="rect">
              <a:avLst/>
            </a:prstGeom>
          </p:spPr>
        </p:pic>
        <p:pic>
          <p:nvPicPr>
            <p:cNvPr id="51" name="Изображение 4" descr="electronic_modul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875" y="1181921"/>
              <a:ext cx="869421" cy="1799999"/>
            </a:xfrm>
            <a:prstGeom prst="rect">
              <a:avLst/>
            </a:prstGeom>
          </p:spPr>
        </p:pic>
        <p:pic>
          <p:nvPicPr>
            <p:cNvPr id="54" name="Изображение 5" descr="sertifikat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747" y="4588470"/>
              <a:ext cx="846878" cy="1799998"/>
            </a:xfrm>
            <a:prstGeom prst="rect">
              <a:avLst/>
            </a:prstGeom>
          </p:spPr>
        </p:pic>
        <p:cxnSp>
          <p:nvCxnSpPr>
            <p:cNvPr id="55" name="Прямая соединительная линия 54"/>
            <p:cNvCxnSpPr/>
            <p:nvPr/>
          </p:nvCxnSpPr>
          <p:spPr>
            <a:xfrm>
              <a:off x="4048125" y="1972228"/>
              <a:ext cx="1206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4914881" y="2872226"/>
              <a:ext cx="583994" cy="1074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 flipV="1">
              <a:off x="3784643" y="2741511"/>
              <a:ext cx="577089" cy="1074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Прямоугольник 59"/>
            <p:cNvSpPr/>
            <p:nvPr/>
          </p:nvSpPr>
          <p:spPr>
            <a:xfrm>
              <a:off x="5254624" y="3068370"/>
              <a:ext cx="1960549" cy="681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2"/>
                  </a:solidFill>
                </a:rPr>
                <a:t>ЭЛЕКТРОННЫЕ МОДУЛИ</a:t>
              </a:r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981313" y="2727430"/>
              <a:ext cx="1972504" cy="681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2"/>
                  </a:solidFill>
                </a:rPr>
                <a:t>КОНФЕРЕНЦИИ</a:t>
              </a:r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879499" y="3946682"/>
              <a:ext cx="3661001" cy="681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2"/>
                  </a:solidFill>
                </a:rPr>
                <a:t>ПРОГРАММЫ ВУЗОВ </a:t>
              </a:r>
              <a:r>
                <a:rPr lang="ru-RU" sz="1200" b="1" dirty="0" smtClean="0">
                  <a:solidFill>
                    <a:schemeClr val="tx2"/>
                  </a:solidFill>
                </a:rPr>
                <a:t>И </a:t>
              </a:r>
              <a:r>
                <a:rPr lang="ru-RU" sz="1200" b="1" dirty="0">
                  <a:solidFill>
                    <a:schemeClr val="tx2"/>
                  </a:solidFill>
                </a:rPr>
                <a:t>СТАЖИРОВКИ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1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882" y="0"/>
            <a:ext cx="857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Допуск к профессиональной деятельности через сертификацию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9512" y="764704"/>
            <a:ext cx="4176464" cy="51845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Минздрава России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29.11.2012 № 982н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 изменениями, внесенными приказом Минздрава России от 10.02.2016 № 82н)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988840"/>
            <a:ext cx="3024336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документов, подтверждающих соответствие уровня профессионального образования квалификационным требованиям к медицинским и фармацевтическим работникам</a:t>
            </a: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3717032"/>
            <a:ext cx="3024336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Сдача сертификационного экзамена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76056" y="764704"/>
            <a:ext cx="3888432" cy="51845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44208" y="1844824"/>
            <a:ext cx="180020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2852936"/>
            <a:ext cx="1872208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851920" y="2276872"/>
            <a:ext cx="1224136" cy="79208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5576" y="4725144"/>
            <a:ext cx="3024336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сертификата специалиста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44208" y="3717032"/>
            <a:ext cx="1944216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Профессиональная переподготовка</a:t>
            </a: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7164288" y="2420888"/>
            <a:ext cx="216024" cy="288032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172915" y="3385868"/>
            <a:ext cx="216024" cy="288032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9925390">
            <a:off x="3847603" y="3237458"/>
            <a:ext cx="2520280" cy="288032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0800000">
            <a:off x="3923928" y="3861047"/>
            <a:ext cx="2448272" cy="25632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2088727" y="4297089"/>
            <a:ext cx="432048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2195736" y="3356992"/>
            <a:ext cx="216024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444208" y="4797152"/>
            <a:ext cx="1944216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1520" y="6237312"/>
            <a:ext cx="8640960" cy="50405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Профессиональная деятельность в течении 5 лет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1871700" y="5553236"/>
            <a:ext cx="864096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6200000">
            <a:off x="6861611" y="5602155"/>
            <a:ext cx="817917" cy="36004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1668015">
            <a:off x="3843093" y="4466816"/>
            <a:ext cx="2576242" cy="25632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036496" cy="404664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ts val="2500"/>
              </a:lnSpc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Пятилетний период обучения в рамках непрерывного образования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495675" y="1123950"/>
            <a:ext cx="2159000" cy="5826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Book Antiqua" pitchFamily="18" charset="0"/>
              </a:rPr>
              <a:t>…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аккредитация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73075" y="2208213"/>
            <a:ext cx="8239125" cy="517525"/>
          </a:xfrm>
          <a:prstGeom prst="roundRect">
            <a:avLst/>
          </a:prstGeom>
          <a:solidFill>
            <a:srgbClr val="FDEB03"/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Профессиональная деятельность в течение 5 лет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12775" y="4360863"/>
            <a:ext cx="2779713" cy="760412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повышения квалификации непрерывного образования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144838" y="5989638"/>
            <a:ext cx="3003550" cy="5397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Периодическая  аккредитация</a:t>
            </a:r>
          </a:p>
        </p:txBody>
      </p:sp>
      <p:sp>
        <p:nvSpPr>
          <p:cNvPr id="21" name="Стрелка вправо 20"/>
          <p:cNvSpPr/>
          <p:nvPr/>
        </p:nvSpPr>
        <p:spPr bwMode="auto">
          <a:xfrm rot="5400000">
            <a:off x="4455319" y="1880394"/>
            <a:ext cx="239713" cy="142875"/>
          </a:xfrm>
          <a:prstGeom prst="rightArrow">
            <a:avLst/>
          </a:prstGeom>
          <a:solidFill>
            <a:schemeClr val="bg1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latin typeface="Cambria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 rot="8205229">
            <a:off x="3248025" y="3973513"/>
            <a:ext cx="628650" cy="158750"/>
          </a:xfrm>
          <a:prstGeom prst="rightArrow">
            <a:avLst/>
          </a:prstGeom>
          <a:solidFill>
            <a:schemeClr val="bg1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latin typeface="Cambria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 rot="10800000">
            <a:off x="5683250" y="2884488"/>
            <a:ext cx="1038225" cy="200025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latin typeface="Cambria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3075" y="2754313"/>
            <a:ext cx="8239125" cy="4730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Индивидуальный пятилетний цикл непрерывного образования (не менее 250 часов)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3627438" y="4370388"/>
            <a:ext cx="1930400" cy="76041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мероприятия</a:t>
            </a:r>
          </a:p>
        </p:txBody>
      </p:sp>
      <p:sp>
        <p:nvSpPr>
          <p:cNvPr id="19469" name="Правая фигурная скобка 33"/>
          <p:cNvSpPr>
            <a:spLocks/>
          </p:cNvSpPr>
          <p:nvPr/>
        </p:nvSpPr>
        <p:spPr bwMode="auto">
          <a:xfrm rot="5400000">
            <a:off x="944562" y="2819401"/>
            <a:ext cx="250825" cy="1193800"/>
          </a:xfrm>
          <a:prstGeom prst="rightBrace">
            <a:avLst>
              <a:gd name="adj1" fmla="val 39156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>
              <a:solidFill>
                <a:srgbClr val="4D4D4D"/>
              </a:solidFill>
              <a:latin typeface="Book Antiqua" pitchFamily="18" charset="0"/>
            </a:endParaRPr>
          </a:p>
        </p:txBody>
      </p:sp>
      <p:sp>
        <p:nvSpPr>
          <p:cNvPr id="19470" name="Правая фигурная скобка 34"/>
          <p:cNvSpPr>
            <a:spLocks/>
          </p:cNvSpPr>
          <p:nvPr/>
        </p:nvSpPr>
        <p:spPr bwMode="auto">
          <a:xfrm rot="5400000">
            <a:off x="4421981" y="2812257"/>
            <a:ext cx="249237" cy="1193800"/>
          </a:xfrm>
          <a:prstGeom prst="rightBrace">
            <a:avLst>
              <a:gd name="adj1" fmla="val 39405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>
              <a:solidFill>
                <a:srgbClr val="4D4D4D"/>
              </a:solidFill>
              <a:latin typeface="Book Antiqua" pitchFamily="18" charset="0"/>
            </a:endParaRPr>
          </a:p>
        </p:txBody>
      </p:sp>
      <p:sp>
        <p:nvSpPr>
          <p:cNvPr id="19471" name="Правая фигурная скобка 35"/>
          <p:cNvSpPr>
            <a:spLocks/>
          </p:cNvSpPr>
          <p:nvPr/>
        </p:nvSpPr>
        <p:spPr bwMode="auto">
          <a:xfrm rot="5400000">
            <a:off x="2686844" y="2804319"/>
            <a:ext cx="249237" cy="1190625"/>
          </a:xfrm>
          <a:prstGeom prst="rightBrace">
            <a:avLst>
              <a:gd name="adj1" fmla="val 39300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>
              <a:solidFill>
                <a:srgbClr val="4D4D4D"/>
              </a:solidFill>
              <a:latin typeface="Book Antiqua" pitchFamily="18" charset="0"/>
            </a:endParaRPr>
          </a:p>
        </p:txBody>
      </p:sp>
      <p:sp>
        <p:nvSpPr>
          <p:cNvPr id="19472" name="Правая фигурная скобка 36"/>
          <p:cNvSpPr>
            <a:spLocks/>
          </p:cNvSpPr>
          <p:nvPr/>
        </p:nvSpPr>
        <p:spPr bwMode="auto">
          <a:xfrm rot="5400000">
            <a:off x="6205537" y="2838451"/>
            <a:ext cx="250825" cy="1193800"/>
          </a:xfrm>
          <a:prstGeom prst="rightBrace">
            <a:avLst>
              <a:gd name="adj1" fmla="val 39156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>
              <a:solidFill>
                <a:srgbClr val="4D4D4D"/>
              </a:solidFill>
              <a:latin typeface="Book Antiqua" pitchFamily="18" charset="0"/>
            </a:endParaRPr>
          </a:p>
        </p:txBody>
      </p:sp>
      <p:sp>
        <p:nvSpPr>
          <p:cNvPr id="19473" name="Правая фигурная скобка 37"/>
          <p:cNvSpPr>
            <a:spLocks/>
          </p:cNvSpPr>
          <p:nvPr/>
        </p:nvSpPr>
        <p:spPr bwMode="auto">
          <a:xfrm rot="5400000">
            <a:off x="7922419" y="2844006"/>
            <a:ext cx="249238" cy="1190625"/>
          </a:xfrm>
          <a:prstGeom prst="rightBrace">
            <a:avLst>
              <a:gd name="adj1" fmla="val 39300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>
              <a:solidFill>
                <a:srgbClr val="4D4D4D"/>
              </a:solidFill>
              <a:latin typeface="Book Antiqua" pitchFamily="18" charset="0"/>
            </a:endParaRPr>
          </a:p>
        </p:txBody>
      </p:sp>
      <p:sp>
        <p:nvSpPr>
          <p:cNvPr id="19474" name="TextBox 38"/>
          <p:cNvSpPr txBox="1">
            <a:spLocks noChangeArrowheads="1"/>
          </p:cNvSpPr>
          <p:nvPr/>
        </p:nvSpPr>
        <p:spPr bwMode="auto">
          <a:xfrm>
            <a:off x="4013200" y="3541713"/>
            <a:ext cx="103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≥ 50 часов</a:t>
            </a:r>
          </a:p>
        </p:txBody>
      </p:sp>
      <p:sp>
        <p:nvSpPr>
          <p:cNvPr id="19475" name="TextBox 39"/>
          <p:cNvSpPr txBox="1">
            <a:spLocks noChangeArrowheads="1"/>
          </p:cNvSpPr>
          <p:nvPr/>
        </p:nvSpPr>
        <p:spPr bwMode="auto">
          <a:xfrm>
            <a:off x="5765800" y="3541713"/>
            <a:ext cx="103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≥ 50 часов</a:t>
            </a:r>
          </a:p>
        </p:txBody>
      </p:sp>
      <p:sp>
        <p:nvSpPr>
          <p:cNvPr id="19476" name="TextBox 40"/>
          <p:cNvSpPr txBox="1">
            <a:spLocks noChangeArrowheads="1"/>
          </p:cNvSpPr>
          <p:nvPr/>
        </p:nvSpPr>
        <p:spPr bwMode="auto">
          <a:xfrm>
            <a:off x="7515225" y="3548063"/>
            <a:ext cx="103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≥ 50 часов</a:t>
            </a:r>
          </a:p>
        </p:txBody>
      </p:sp>
      <p:sp>
        <p:nvSpPr>
          <p:cNvPr id="19477" name="TextBox 41"/>
          <p:cNvSpPr txBox="1">
            <a:spLocks noChangeArrowheads="1"/>
          </p:cNvSpPr>
          <p:nvPr/>
        </p:nvSpPr>
        <p:spPr bwMode="auto">
          <a:xfrm>
            <a:off x="2244725" y="3536950"/>
            <a:ext cx="103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≥ 50 часов</a:t>
            </a:r>
          </a:p>
        </p:txBody>
      </p:sp>
      <p:sp>
        <p:nvSpPr>
          <p:cNvPr id="19478" name="TextBox 42"/>
          <p:cNvSpPr txBox="1">
            <a:spLocks noChangeArrowheads="1"/>
          </p:cNvSpPr>
          <p:nvPr/>
        </p:nvSpPr>
        <p:spPr bwMode="auto">
          <a:xfrm>
            <a:off x="473075" y="3536950"/>
            <a:ext cx="103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≥ 50 часов</a:t>
            </a:r>
          </a:p>
        </p:txBody>
      </p:sp>
      <p:sp>
        <p:nvSpPr>
          <p:cNvPr id="46" name="Стрелка вправо 45"/>
          <p:cNvSpPr/>
          <p:nvPr/>
        </p:nvSpPr>
        <p:spPr bwMode="auto">
          <a:xfrm rot="5400000">
            <a:off x="4371181" y="4034632"/>
            <a:ext cx="423863" cy="158750"/>
          </a:xfrm>
          <a:prstGeom prst="rightArrow">
            <a:avLst/>
          </a:prstGeom>
          <a:solidFill>
            <a:schemeClr val="bg1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latin typeface="Cambria" pitchFamily="18" charset="0"/>
            </a:endParaRPr>
          </a:p>
        </p:txBody>
      </p:sp>
      <p:sp>
        <p:nvSpPr>
          <p:cNvPr id="19480" name="TextBox 23"/>
          <p:cNvSpPr txBox="1">
            <a:spLocks noChangeArrowheads="1"/>
          </p:cNvSpPr>
          <p:nvPr/>
        </p:nvSpPr>
        <p:spPr bwMode="auto">
          <a:xfrm>
            <a:off x="1485900" y="5470525"/>
            <a:ext cx="103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≥ 36 часов</a:t>
            </a:r>
          </a:p>
        </p:txBody>
      </p:sp>
      <p:sp>
        <p:nvSpPr>
          <p:cNvPr id="19481" name="TextBox 24"/>
          <p:cNvSpPr txBox="1">
            <a:spLocks noChangeArrowheads="1"/>
          </p:cNvSpPr>
          <p:nvPr/>
        </p:nvSpPr>
        <p:spPr bwMode="auto">
          <a:xfrm>
            <a:off x="5557838" y="5473700"/>
            <a:ext cx="103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≤ 14 часов</a:t>
            </a:r>
          </a:p>
        </p:txBody>
      </p:sp>
      <p:sp>
        <p:nvSpPr>
          <p:cNvPr id="19482" name="Правая фигурная скобка 27"/>
          <p:cNvSpPr>
            <a:spLocks/>
          </p:cNvSpPr>
          <p:nvPr/>
        </p:nvSpPr>
        <p:spPr bwMode="auto">
          <a:xfrm rot="5400000">
            <a:off x="1847850" y="3903663"/>
            <a:ext cx="295275" cy="2794000"/>
          </a:xfrm>
          <a:prstGeom prst="rightBrace">
            <a:avLst>
              <a:gd name="adj1" fmla="val 39164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>
              <a:solidFill>
                <a:srgbClr val="4D4D4D"/>
              </a:solidFill>
              <a:latin typeface="Book Antiqua" pitchFamily="18" charset="0"/>
            </a:endParaRPr>
          </a:p>
        </p:txBody>
      </p:sp>
      <p:sp>
        <p:nvSpPr>
          <p:cNvPr id="19483" name="Правая фигурная скобка 28"/>
          <p:cNvSpPr>
            <a:spLocks/>
          </p:cNvSpPr>
          <p:nvPr/>
        </p:nvSpPr>
        <p:spPr bwMode="auto">
          <a:xfrm rot="5400000">
            <a:off x="5931694" y="2829719"/>
            <a:ext cx="293688" cy="4940300"/>
          </a:xfrm>
          <a:prstGeom prst="rightBrace">
            <a:avLst>
              <a:gd name="adj1" fmla="val 39328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400">
              <a:solidFill>
                <a:srgbClr val="4D4D4D"/>
              </a:solidFill>
              <a:latin typeface="Book Antiqu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5765800" y="4370388"/>
            <a:ext cx="2782888" cy="76041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Интерактивные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модули</a:t>
            </a:r>
          </a:p>
        </p:txBody>
      </p:sp>
      <p:sp>
        <p:nvSpPr>
          <p:cNvPr id="44" name="Стрелка вправо 43"/>
          <p:cNvSpPr/>
          <p:nvPr/>
        </p:nvSpPr>
        <p:spPr bwMode="auto">
          <a:xfrm rot="2523733">
            <a:off x="5243513" y="3970338"/>
            <a:ext cx="628650" cy="158750"/>
          </a:xfrm>
          <a:prstGeom prst="rightArrow">
            <a:avLst/>
          </a:prstGeom>
          <a:solidFill>
            <a:schemeClr val="bg1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latin typeface="Cambria" pitchFamily="18" charset="0"/>
            </a:endParaRPr>
          </a:p>
        </p:txBody>
      </p:sp>
      <p:sp>
        <p:nvSpPr>
          <p:cNvPr id="45" name="Стрелка вправо 44"/>
          <p:cNvSpPr/>
          <p:nvPr/>
        </p:nvSpPr>
        <p:spPr bwMode="auto">
          <a:xfrm rot="5400000">
            <a:off x="4486275" y="5662613"/>
            <a:ext cx="212725" cy="142875"/>
          </a:xfrm>
          <a:prstGeom prst="rightArrow">
            <a:avLst/>
          </a:prstGeom>
          <a:solidFill>
            <a:schemeClr val="bg1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 sz="2000">
              <a:latin typeface="Cambria" pitchFamily="18" charset="0"/>
            </a:endParaRPr>
          </a:p>
        </p:txBody>
      </p:sp>
      <p:sp>
        <p:nvSpPr>
          <p:cNvPr id="19487" name="Прямоугольник 1"/>
          <p:cNvSpPr>
            <a:spLocks noChangeArrowheads="1"/>
          </p:cNvSpPr>
          <p:nvPr/>
        </p:nvSpPr>
        <p:spPr bwMode="auto">
          <a:xfrm>
            <a:off x="7378700" y="6535738"/>
            <a:ext cx="1754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 i="1">
                <a:latin typeface="Cambria" pitchFamily="18" charset="0"/>
              </a:rPr>
              <a:t>Проект приказа (1)</a:t>
            </a:r>
            <a:endParaRPr lang="ru-RU" altLang="ru-RU" sz="140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3"/>
          <p:cNvSpPr>
            <a:spLocks noChangeArrowheads="1"/>
          </p:cNvSpPr>
          <p:nvPr/>
        </p:nvSpPr>
        <p:spPr bwMode="auto">
          <a:xfrm>
            <a:off x="1609725" y="6148388"/>
            <a:ext cx="5964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 dirty="0" smtClean="0">
                <a:latin typeface="Georgia" pitchFamily="18" charset="0"/>
              </a:rPr>
              <a:t> 27 сентября 2016 </a:t>
            </a:r>
            <a:r>
              <a:rPr lang="ru-RU" altLang="ru-RU" sz="1200" b="1" dirty="0">
                <a:latin typeface="Georgia" pitchFamily="18" charset="0"/>
              </a:rPr>
              <a:t>года, </a:t>
            </a:r>
            <a:r>
              <a:rPr lang="ru-RU" altLang="ru-RU" sz="1200" b="1" dirty="0" smtClean="0">
                <a:latin typeface="Georgia" pitchFamily="18" charset="0"/>
              </a:rPr>
              <a:t>г. Москва</a:t>
            </a:r>
            <a:endParaRPr lang="ru-RU" altLang="ru-RU" sz="12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5846" y="2054225"/>
            <a:ext cx="7252811" cy="235400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Georgia" pitchFamily="18" charset="0"/>
              </a:rPr>
              <a:t>Благодарю за внимание!</a:t>
            </a:r>
          </a:p>
        </p:txBody>
      </p:sp>
      <p:sp>
        <p:nvSpPr>
          <p:cNvPr id="7168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C0D0EC-64FE-4EAB-B66D-69A1CFD609A9}" type="slidenum">
              <a:rPr lang="en-GB" altLang="ru-RU" smtClean="0"/>
              <a:pPr/>
              <a:t>31</a:t>
            </a:fld>
            <a:endParaRPr lang="en-GB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882" y="0"/>
            <a:ext cx="857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Допуск к профессиональной деятельности через сертификацию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9512" y="764704"/>
            <a:ext cx="4176464" cy="936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Минздрава России от 29.11.2012 № 982н </a:t>
            </a: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(зарегистрирован в Минюсте России 29.03.2013,             № 27918) с изменениями, внесенными приказом Минздрава России от 10.02.2016 № 82н</a:t>
            </a:r>
            <a:r>
              <a:rPr lang="ru-RU" sz="1400" dirty="0" smtClean="0">
                <a:solidFill>
                  <a:srgbClr val="FFC000"/>
                </a:solidFill>
              </a:rPr>
              <a:t>.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1844824"/>
            <a:ext cx="4176464" cy="936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Минздрава России от 07.10.2015 № 700н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(зарегистрирован в Минюсте России 12.11.2015,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39696)</a:t>
            </a: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4149080"/>
            <a:ext cx="4176464" cy="936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Минздрава России от 08.10.2015 № 707н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(зарегистрирован в Минюсте России 23.10.2015,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39438)</a:t>
            </a:r>
          </a:p>
          <a:p>
            <a:pPr algn="just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499992" y="1268760"/>
            <a:ext cx="1800200" cy="0"/>
          </a:xfrm>
          <a:prstGeom prst="line">
            <a:avLst/>
          </a:prstGeom>
          <a:ln w="25400"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Левая круглая скобка 46"/>
          <p:cNvSpPr/>
          <p:nvPr/>
        </p:nvSpPr>
        <p:spPr>
          <a:xfrm>
            <a:off x="6444208" y="764704"/>
            <a:ext cx="144016" cy="936104"/>
          </a:xfrm>
          <a:prstGeom prst="leftBracke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72200" y="76470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Порядок выдачи сертификата специалиста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572000" y="2276872"/>
            <a:ext cx="1800200" cy="0"/>
          </a:xfrm>
          <a:prstGeom prst="line">
            <a:avLst/>
          </a:prstGeom>
          <a:ln w="25400"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Левая круглая скобка 49"/>
          <p:cNvSpPr/>
          <p:nvPr/>
        </p:nvSpPr>
        <p:spPr>
          <a:xfrm>
            <a:off x="6444208" y="1844824"/>
            <a:ext cx="144016" cy="936104"/>
          </a:xfrm>
          <a:prstGeom prst="leftBracke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228184" y="1772816"/>
            <a:ext cx="2699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Номенклатура специальностей специалистов с высшим образованием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499992" y="5661248"/>
            <a:ext cx="1800200" cy="0"/>
          </a:xfrm>
          <a:prstGeom prst="line">
            <a:avLst/>
          </a:prstGeom>
          <a:ln w="25400"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Левая круглая скобка 52"/>
          <p:cNvSpPr/>
          <p:nvPr/>
        </p:nvSpPr>
        <p:spPr>
          <a:xfrm>
            <a:off x="6444208" y="5157192"/>
            <a:ext cx="144016" cy="936104"/>
          </a:xfrm>
          <a:prstGeom prst="leftBracke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6444208" y="5085184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Квалификационные требования к специалистам со средним медицинским и фармацевтическим образованием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2924944"/>
            <a:ext cx="4176464" cy="108012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Минздрава России от 16.04.2008 № 176н (зарегистрирован в Минюсте России 06.05.208, </a:t>
            </a:r>
          </a:p>
          <a:p>
            <a:pPr algn="just"/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11634) с изменениями, внесенными приказом </a:t>
            </a:r>
            <a:r>
              <a:rPr lang="ru-RU" sz="1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России от 30.03.2010              № 199н.</a:t>
            </a: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499992" y="3429000"/>
            <a:ext cx="1800200" cy="0"/>
          </a:xfrm>
          <a:prstGeom prst="line">
            <a:avLst/>
          </a:prstGeom>
          <a:ln w="25400"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Левая круглая скобка 17"/>
          <p:cNvSpPr/>
          <p:nvPr/>
        </p:nvSpPr>
        <p:spPr>
          <a:xfrm>
            <a:off x="6444208" y="2924944"/>
            <a:ext cx="144016" cy="936104"/>
          </a:xfrm>
          <a:prstGeom prst="leftBracke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00192" y="2852936"/>
            <a:ext cx="2699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Номенклатура специальностей специалистов со средним образованием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5229200"/>
            <a:ext cx="4176464" cy="936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Минздрава России от 10.02.2016 № 83н (зарегистрирован в Минюсте России 09.03.2016, </a:t>
            </a:r>
          </a:p>
          <a:p>
            <a:pPr algn="just"/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41337)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499992" y="4581128"/>
            <a:ext cx="1800200" cy="0"/>
          </a:xfrm>
          <a:prstGeom prst="line">
            <a:avLst/>
          </a:prstGeom>
          <a:ln w="25400"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Левая круглая скобка 21"/>
          <p:cNvSpPr/>
          <p:nvPr/>
        </p:nvSpPr>
        <p:spPr>
          <a:xfrm>
            <a:off x="6444208" y="4077072"/>
            <a:ext cx="144016" cy="936104"/>
          </a:xfrm>
          <a:prstGeom prst="leftBracke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372200" y="3933056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Квалификационные требования к специалистам с высшим медицинским и фармацевтическим образованием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71500" y="773704"/>
            <a:ext cx="9000999" cy="675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0" tIns="45720" rIns="0" bIns="45720" rtlCol="0" anchor="t" anchorCtr="0">
            <a:noAutofit/>
          </a:bodyPr>
          <a:lstStyle/>
          <a:p>
            <a:pPr algn="ctr"/>
            <a:r>
              <a:rPr lang="ru-RU" sz="1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Приказ Минздрава России от 10 февраля 2016 г. N 83н</a:t>
            </a:r>
            <a:endParaRPr lang="en-US" sz="16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(зарегистрирован в Минюсте России 09 марта 2016 г., регистрационный N 41337)</a:t>
            </a:r>
          </a:p>
        </p:txBody>
      </p:sp>
      <p:sp>
        <p:nvSpPr>
          <p:cNvPr id="7" name="Прямоугольник 13"/>
          <p:cNvSpPr txBox="1">
            <a:spLocks noChangeArrowheads="1"/>
          </p:cNvSpPr>
          <p:nvPr/>
        </p:nvSpPr>
        <p:spPr bwMode="auto">
          <a:xfrm>
            <a:off x="0" y="116631"/>
            <a:ext cx="9144000" cy="6570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Квалификационные требования к специалистам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 средним медицинским и фармацевтическим образованием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500" y="1493785"/>
            <a:ext cx="9001000" cy="526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Включает 35 специальностей</a:t>
            </a:r>
          </a:p>
          <a:p>
            <a:pPr algn="ctr"/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Квалификационные требования по каждой специальности содержат следующие разделы:</a:t>
            </a:r>
          </a:p>
          <a:p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1. Уровень профессионального образования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2. Дополнительное профессиональное образование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3. Должности</a:t>
            </a:r>
          </a:p>
          <a:p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Специальность «Акушерское дело»</a:t>
            </a:r>
          </a:p>
          <a:p>
            <a:pPr algn="ctr"/>
            <a:endParaRPr lang="ru-RU" sz="1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234950"/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				    Среднее профессиональное образование по одной из специальностей: «Лечебное дело», </a:t>
            </a:r>
          </a:p>
          <a:p>
            <a:pPr algn="just">
              <a:tabLst>
                <a:tab pos="1884363" algn="l"/>
              </a:tabLst>
            </a:pP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	«Акушерское дело»</a:t>
            </a:r>
          </a:p>
          <a:p>
            <a:pPr algn="just">
              <a:tabLst>
                <a:tab pos="1884363" algn="l"/>
              </a:tabLst>
            </a:pPr>
            <a:endParaRPr lang="ru-RU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1884363" algn="l"/>
              </a:tabLst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1884363" algn="l"/>
              </a:tabLst>
            </a:pP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Дополнительное</a:t>
            </a: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           	Профессиональная переподготовка по специальности «Акушерское дело» при наличии </a:t>
            </a:r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образование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	 среднего профессионального образования по специальности «Лечебное дело»</a:t>
            </a:r>
          </a:p>
          <a:p>
            <a:pPr algn="just">
              <a:tabLst>
                <a:tab pos="1884363" algn="l"/>
              </a:tabLst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1884363" algn="l"/>
              </a:tabLst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Повышение квалификации не реже одного раза в 5 лет в течение всей трудовой деятельности</a:t>
            </a:r>
          </a:p>
          <a:p>
            <a:pPr algn="just">
              <a:tabLst>
                <a:tab pos="1884363" algn="l"/>
              </a:tabLst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1884363" algn="l"/>
              </a:tabLst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Должности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  	Акушер (акушерка), старший акушер (старшая акушерка), заведующий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фельдшерско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			акушерским пунктом – акушер</a:t>
            </a:r>
          </a:p>
          <a:p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95" y="116632"/>
            <a:ext cx="4446757" cy="6264696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5515" y="116632"/>
            <a:ext cx="4510847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770" y="241540"/>
            <a:ext cx="4425428" cy="6237312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4421" y="232913"/>
            <a:ext cx="4439344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трелка вправо 47"/>
          <p:cNvSpPr/>
          <p:nvPr/>
        </p:nvSpPr>
        <p:spPr>
          <a:xfrm>
            <a:off x="3635897" y="3284984"/>
            <a:ext cx="1944215" cy="1755195"/>
          </a:xfrm>
          <a:prstGeom prst="right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79512" y="620688"/>
            <a:ext cx="3311860" cy="112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rtlCol="0" anchor="ctr">
            <a:no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Минздрава России </a:t>
            </a:r>
            <a:endParaRPr lang="en-US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9 декабря 2008 г. № 705н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(зарегистрирован в Минюсте Российской Федерации 3 марта 2009 г., </a:t>
            </a:r>
            <a:endParaRPr lang="en-US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регистрационный № 13459)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44824"/>
            <a:ext cx="3266856" cy="468052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6.1. Для специалистов, имеющих стаж работы по специальности 10 лет и более, обучение проводится по образовательным программам повышения квалификации. Нормативный срок прохождения повышения квалификации при любой форме обучения составляет от 100 до 500 часов аудиторных занятий.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6.2. Для специалистов, имеющих стаж работы по специальности от 5 до 10 лет, обучение проводится по образовательным программам профессиональной переподготовки. Нормативный срок прохождения профессиональной переподготовки при любой форме обучения составляет свыше 500 часов аудиторных занятий.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Утратил силу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связи с изданием приказа Минздрава России </a:t>
            </a:r>
            <a:endParaRPr lang="en-US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августа 2012 г. № 66н 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24128" y="1916832"/>
            <a:ext cx="3285365" cy="463551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Обучение по программам дополнительного профессионального образования работников, имеющих среднее и/или высшее медицинское и/или фармацевтическое образование, не соответствующее квалификационным характеристикам и квалификационным требованиям, указанным в абзаце третьем пункта 5 настоящих Порядка и сроков, но имеющих непрерывный стаж практической работы по соответствующей медицинской или фармацевтической специальности более 5 лет, организуется:</a:t>
            </a:r>
            <a:endParaRPr lang="ru-R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для работников, имеющих стаж работы 10 лет и более, по программам дополнительного профессионального образования в виде повышения квалификации (нормативный срок прохождения подготовки при любой форме обучения составляет от 100 до 500 часов);</a:t>
            </a:r>
          </a:p>
          <a:p>
            <a:pPr algn="just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для работников, имеющих стаж работы от 5 до 10 лет, по программам дополнительного профессионального образования в виде профессиональной переподготовки (нормативный срок подготовки при любой форме обучения составляет свыше 500 часов).</a:t>
            </a: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5724128" y="692696"/>
            <a:ext cx="3311860" cy="112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rtlCol="0" anchor="ctr">
            <a:no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Минздрава России </a:t>
            </a:r>
            <a:endParaRPr lang="en-US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августа 2012 г. № 66н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(зарегистрирован в Минюсте Российской Федерации 4 сентября 2012 г., </a:t>
            </a:r>
            <a:endParaRPr lang="en-US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регистрационный № 25359)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 медицинских и фармацевтических работников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(повышение квалификации  и профессиональная переподготовка)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3356865" y="3248980"/>
            <a:ext cx="2115235" cy="99011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79512" y="476672"/>
            <a:ext cx="878497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Минздрава России от 20 декабря 2012 г. N 1183н </a:t>
            </a:r>
          </a:p>
          <a:p>
            <a:pPr algn="ctr"/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зарегистрирован в Минюсте Российской Федерации 18 марта 2013 г., регистрационный N 27723)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006607"/>
            <a:ext cx="2700301" cy="68402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Медицинские работники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96525" y="1808820"/>
            <a:ext cx="2988000" cy="864000"/>
          </a:xfrm>
          <a:prstGeom prst="snip2Diag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Должности руководителей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96525" y="2798930"/>
            <a:ext cx="2988000" cy="864000"/>
          </a:xfrm>
          <a:prstGeom prst="snip2Diag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Должности специалистов с высшим профессиональным (медицинским) образованием (врачи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96525" y="3789040"/>
            <a:ext cx="2988000" cy="864000"/>
          </a:xfrm>
          <a:prstGeom prst="snip2Diag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/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Должности специалистов с высшим профессиональным (немедицинским) образованием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96525" y="4779150"/>
            <a:ext cx="2988000" cy="864000"/>
          </a:xfrm>
          <a:prstGeom prst="snip2Diag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Должности специалистов со средним профессиональным (медицинским) образованием (средний медицинский персонал)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296525" y="5769260"/>
            <a:ext cx="2988000" cy="864000"/>
          </a:xfrm>
          <a:prstGeom prst="snip2Diag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/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Иные должности медицинских работников (младший медицинский персонал)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7085" y="998730"/>
            <a:ext cx="2700000" cy="684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Фармацевтические работники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5652120" y="1808820"/>
            <a:ext cx="2988000" cy="864000"/>
          </a:xfrm>
          <a:prstGeom prst="snip2Diag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Должности руководителей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652120" y="2798930"/>
            <a:ext cx="2988000" cy="864000"/>
          </a:xfrm>
          <a:prstGeom prst="snip2Diag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/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Должности специалистов с высшим профессиональным (фармацевтическим) образованием (провизоры)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5652120" y="3789040"/>
            <a:ext cx="2988000" cy="864000"/>
          </a:xfrm>
          <a:prstGeom prst="snip2Diag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Должности специалистов со средним профессиональным (фармацевтическим) образованием (средний фармацевтический персонал)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5652120" y="4779150"/>
            <a:ext cx="2988000" cy="864000"/>
          </a:xfrm>
          <a:prstGeom prst="snip2Diag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Иные должности фармацевтических работников (младший фармацевтический персонал)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2096725" y="1673805"/>
            <a:ext cx="120" cy="13501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096725" y="2663915"/>
            <a:ext cx="120" cy="13501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684830" y="3726873"/>
            <a:ext cx="675075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с двумя вырезанными противолежащими углами 29"/>
          <p:cNvSpPr/>
          <p:nvPr/>
        </p:nvSpPr>
        <p:spPr>
          <a:xfrm>
            <a:off x="3446875" y="3474006"/>
            <a:ext cx="1935215" cy="720080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Должности специалистов с высшим профессиональным (медицинским) образованием (академические медицинские сестры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6865" y="3203975"/>
            <a:ext cx="21563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Планируется внесение изменений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2096725" y="3654025"/>
            <a:ext cx="120" cy="13501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096725" y="4644135"/>
            <a:ext cx="120" cy="13501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096725" y="5634245"/>
            <a:ext cx="120" cy="13501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182290" y="1673805"/>
            <a:ext cx="120" cy="13501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7182290" y="2663915"/>
            <a:ext cx="120" cy="13501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7182290" y="3654025"/>
            <a:ext cx="120" cy="13501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7182290" y="4644135"/>
            <a:ext cx="120" cy="13501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Номенклатура должностей медицинских работников и фармацевтических работников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3180</Words>
  <Application>Microsoft Office PowerPoint</Application>
  <PresentationFormat>Экран (4:3)</PresentationFormat>
  <Paragraphs>462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Образовательный портал Минздрава России</vt:lpstr>
      <vt:lpstr>edu.rosminzdrav.ru</vt:lpstr>
      <vt:lpstr>Пятилетний период обучения в рамках непрерывного образования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ZHuravlevRA</dc:creator>
  <cp:lastModifiedBy>Авдеева Оксана Валерьевна</cp:lastModifiedBy>
  <cp:revision>104</cp:revision>
  <dcterms:created xsi:type="dcterms:W3CDTF">2016-09-05T14:57:09Z</dcterms:created>
  <dcterms:modified xsi:type="dcterms:W3CDTF">2016-09-28T14:39:37Z</dcterms:modified>
</cp:coreProperties>
</file>