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9" r:id="rId2"/>
    <p:sldId id="298" r:id="rId3"/>
    <p:sldId id="302" r:id="rId4"/>
    <p:sldId id="303" r:id="rId5"/>
    <p:sldId id="315" r:id="rId6"/>
    <p:sldId id="267" r:id="rId7"/>
    <p:sldId id="268" r:id="rId8"/>
    <p:sldId id="269" r:id="rId9"/>
    <p:sldId id="270" r:id="rId10"/>
    <p:sldId id="313" r:id="rId11"/>
    <p:sldId id="276" r:id="rId12"/>
    <p:sldId id="318" r:id="rId13"/>
    <p:sldId id="304" r:id="rId14"/>
    <p:sldId id="310" r:id="rId15"/>
    <p:sldId id="305" r:id="rId16"/>
    <p:sldId id="306" r:id="rId17"/>
    <p:sldId id="307" r:id="rId18"/>
    <p:sldId id="308" r:id="rId19"/>
    <p:sldId id="296" r:id="rId20"/>
    <p:sldId id="297" r:id="rId21"/>
    <p:sldId id="283" r:id="rId22"/>
    <p:sldId id="285" r:id="rId23"/>
    <p:sldId id="287" r:id="rId24"/>
    <p:sldId id="316" r:id="rId25"/>
    <p:sldId id="314" r:id="rId26"/>
    <p:sldId id="293" r:id="rId27"/>
    <p:sldId id="317" r:id="rId28"/>
    <p:sldId id="294" r:id="rId29"/>
    <p:sldId id="26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62C"/>
    <a:srgbClr val="8CAF47"/>
    <a:srgbClr val="FF0000"/>
    <a:srgbClr val="CC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857" autoAdjust="0"/>
  </p:normalViewPr>
  <p:slideViewPr>
    <p:cSldViewPr>
      <p:cViewPr>
        <p:scale>
          <a:sx n="87" d="100"/>
          <a:sy n="87" d="100"/>
        </p:scale>
        <p:origin x="-145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29A688-A11D-4F83-B463-30DC7E81222E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3136C4-1ED2-4AAD-AA4F-0A6FED99E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92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5C7794-1018-4380-9637-F933C418C109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F3B08C-B336-4BCD-A742-E976147F5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790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BA05F-59C0-44FD-B694-C7EA4442EF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8CCDC-E0B5-4672-866E-73AC0BA383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8CCDC-E0B5-4672-866E-73AC0BA383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8CCDC-E0B5-4672-866E-73AC0BA383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8CCDC-E0B5-4672-866E-73AC0BA383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8CCDC-E0B5-4672-866E-73AC0BA383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8CCDC-E0B5-4672-866E-73AC0BA383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AEC930-33D7-4794-9EFC-95CE5AD3211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BF55D-9EA1-4124-B691-5318EDA6A30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63FB9-42B3-4C7B-9E81-884560D849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63FB9-42B3-4C7B-9E81-884560D849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D624A-215E-4C7F-8126-F3C92E369E5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0A3176-AB49-4076-A3EE-83B3720F96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8670C4-5372-45D4-8B7C-E64085886DA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1EAB55-2E37-47AC-95E0-225ADE37BA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1EAB55-2E37-47AC-95E0-225ADE37BA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82DADD-A6D8-4E08-B377-A2A70F9588B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B9211B-1F71-4505-B90E-074BB92724B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6065CE-6FF8-4B18-AA1C-1DB1D07F6E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8E291D-2870-4EE4-A79D-93A63D407F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8CCDC-E0B5-4672-866E-73AC0BA383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0D183-79A4-4E93-9DB0-9CC8A60BE2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0D183-79A4-4E93-9DB0-9CC8A60BE2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4D10-FEE0-47A0-B4A4-6AA81DFD6100}" type="datetime1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7B605-FCEB-4DF7-8951-B2F015665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EBA91-CD5A-43EE-8A45-D6688DB8129C}" type="datetime1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E8CF5-4C98-4587-B277-A4F5E5CBF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40BB5-3236-45A0-BC7D-B047A625955F}" type="datetime1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AF7D5-649C-4AA9-964B-9F09CDFEE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A5B6-C980-40F8-802B-BC32F4DECAB3}" type="datetime1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A517-36AC-42F9-960E-4AEBB8A58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D904B-F57C-47CC-B0C5-405BE0C98C81}" type="datetime1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237D5-C391-43C1-8466-E5A7C87D3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87786-B4E5-451E-AC2C-5E3A18CFC589}" type="datetime1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24EF-8C89-44FF-9203-DFE341D81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E999B-C726-43B3-93AB-D44716FE0733}" type="datetime1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96C-40FB-41C0-82E9-18A9AE209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5279-DA0C-46DF-8F92-4F589BE7AC83}" type="datetime1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87965-2EC2-46F4-953E-BEE65C92F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6A9C9-A171-4893-B1FB-00A8EF3AF08E}" type="datetime1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E3D28-54DD-4035-856B-24C63B1BE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3C3E2-D59B-450E-B2C5-E49B38E1C8BF}" type="datetime1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4C9E6-DE76-4670-9465-F46F552E4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0BF3A-EAB6-4087-BD3B-9420D56579C0}" type="datetime1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6B31E-7D96-4040-96D9-FBDE0DB18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29A001-DD68-4D32-B03E-7D63AF313CEF}" type="datetime1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DE189D-BAAA-4663-B89E-EF75DAFD3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1.jpeg"/><Relationship Id="rId7" Type="http://schemas.openxmlformats.org/officeDocument/2006/relationships/image" Target="../media/image34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5.jpeg"/><Relationship Id="rId5" Type="http://schemas.openxmlformats.org/officeDocument/2006/relationships/image" Target="../media/image23.jpeg"/><Relationship Id="rId10" Type="http://schemas.openxmlformats.org/officeDocument/2006/relationships/image" Target="../media/image39.jpeg"/><Relationship Id="rId4" Type="http://schemas.openxmlformats.org/officeDocument/2006/relationships/image" Target="../media/image22.jpe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3.e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29125" y="6334125"/>
            <a:ext cx="4714875" cy="523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</a:rPr>
              <a:t>Д.м.н. профессор </a:t>
            </a:r>
            <a:r>
              <a:rPr lang="ru-RU" sz="1400" dirty="0" err="1">
                <a:solidFill>
                  <a:schemeClr val="bg1"/>
                </a:solidFill>
              </a:rPr>
              <a:t>Л.Д.Белоцерковцева</a:t>
            </a:r>
            <a:endParaRPr lang="ru-RU" sz="1400" dirty="0">
              <a:solidFill>
                <a:schemeClr val="bg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</a:rPr>
              <a:t>Зам.гл.врача </a:t>
            </a:r>
            <a:r>
              <a:rPr lang="ru-RU" sz="1400" dirty="0" err="1">
                <a:solidFill>
                  <a:schemeClr val="bg1"/>
                </a:solidFill>
              </a:rPr>
              <a:t>Т.И.Салимова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2285992"/>
            <a:ext cx="5886416" cy="3970318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Новые технологии                                в подготовке кадров  среднего медицинского персонала в </a:t>
            </a:r>
            <a:r>
              <a:rPr lang="ru-RU" sz="36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клиническом перинатальном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Центре </a:t>
            </a:r>
            <a:r>
              <a:rPr lang="en-US" sz="36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III</a:t>
            </a:r>
            <a:r>
              <a:rPr lang="ru-RU" sz="3600" b="1" cap="sm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</a:t>
            </a:r>
            <a:r>
              <a:rPr lang="ru-RU" sz="36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уровня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1702A-A5FB-445C-9B54-1B12EFF9AA35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214414" y="489030"/>
            <a:ext cx="721523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all" normalizeH="0" dirty="0" smtClean="0">
                <a:ln>
                  <a:noFill/>
                </a:ln>
                <a:solidFill>
                  <a:srgbClr val="CC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Действующая система непрерывного медицинского образования сотрудников СКПЦ </a:t>
            </a:r>
            <a:r>
              <a:rPr kumimoji="0" lang="ru-RU" sz="2000" b="1" i="0" strike="noStrike" cap="all" normalizeH="0" dirty="0" err="1" smtClean="0">
                <a:ln>
                  <a:noFill/>
                </a:ln>
                <a:solidFill>
                  <a:srgbClr val="CC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включаЕТ</a:t>
            </a:r>
            <a:r>
              <a:rPr kumimoji="0" lang="ru-RU" sz="2000" b="1" i="0" strike="noStrike" cap="all" normalizeH="0" dirty="0" smtClean="0">
                <a:ln>
                  <a:noFill/>
                </a:ln>
                <a:solidFill>
                  <a:srgbClr val="CC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в себя:</a:t>
            </a:r>
            <a:endParaRPr kumimoji="0" lang="ru-RU" sz="2000" b="1" i="0" strike="noStrike" cap="all" normalizeH="0" dirty="0" smtClean="0">
              <a:ln>
                <a:noFill/>
              </a:ln>
              <a:solidFill>
                <a:srgbClr val="CC0000"/>
              </a:solidFill>
              <a:effectLst/>
              <a:latin typeface="+mn-lt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институт наставничества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каждого молодого специалиста курирует опытный сотрудник, который поощряется за профессиональные успехи своего «подопечного»;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проведение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мастер-классов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специально обученными специалистами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систематичность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сдачи зачетов по актуальным тематикам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система постоянного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видеонаблюдения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за родильными залами и операционными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разбор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индивидуальных и коллективных действий персонала.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Демонстрация из  видеоархива и разбор успешной </a:t>
            </a: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практики и ошибок.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200" baseline="0" dirty="0" smtClean="0">
              <a:latin typeface="+mn-lt"/>
              <a:cs typeface="Times New Roman" pitchFamily="18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b="1" cap="all" baseline="0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cap="all" baseline="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Задача </a:t>
            </a:r>
            <a:r>
              <a:rPr lang="ru-RU" sz="2000" b="1" cap="all" baseline="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администрации учреждения – создать условия для обучения </a:t>
            </a:r>
            <a:r>
              <a:rPr lang="ru-RU" sz="2000" b="1" cap="all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сотрудников (</a:t>
            </a:r>
            <a:r>
              <a:rPr lang="ru-RU" sz="2000" b="1" cap="all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ресурсы+обучение+контроль</a:t>
            </a:r>
            <a:r>
              <a:rPr lang="ru-RU" sz="2000" b="1" cap="all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=качество)</a:t>
            </a:r>
            <a:endParaRPr kumimoji="0" lang="ru-RU" sz="2000" b="1" i="0" strike="noStrike" cap="all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B746F9-F6F7-46E4-9D2B-20915AE12589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00034" y="1357298"/>
            <a:ext cx="821531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u="sng" dirty="0">
                <a:solidFill>
                  <a:srgbClr val="CC0000"/>
                </a:solidFill>
                <a:latin typeface="Calibri" pitchFamily="34" charset="0"/>
              </a:rPr>
              <a:t>Обучение персонала в </a:t>
            </a:r>
            <a:r>
              <a:rPr lang="ru-RU" sz="2200" b="1" u="sng" dirty="0" err="1">
                <a:solidFill>
                  <a:srgbClr val="CC0000"/>
                </a:solidFill>
                <a:latin typeface="Calibri" pitchFamily="34" charset="0"/>
              </a:rPr>
              <a:t>симуляционных</a:t>
            </a:r>
            <a:r>
              <a:rPr lang="ru-RU" sz="2200" b="1" u="sng" dirty="0">
                <a:solidFill>
                  <a:srgbClr val="CC0000"/>
                </a:solidFill>
                <a:latin typeface="Calibri" pitchFamily="34" charset="0"/>
              </a:rPr>
              <a:t> классах и на рабочих местах,  психологическая перестройка клиницистов</a:t>
            </a:r>
            <a:r>
              <a:rPr lang="ru-RU" sz="2200" u="sng" dirty="0">
                <a:solidFill>
                  <a:srgbClr val="CC0000"/>
                </a:solidFill>
                <a:latin typeface="Calibri" pitchFamily="34" charset="0"/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CC0000"/>
                </a:solidFill>
                <a:latin typeface="Calibri" pitchFamily="34" charset="0"/>
              </a:rPr>
              <a:t>рейтинговая оценка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работы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сотрудников (врачей и средних медработников);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200" b="1" dirty="0">
                <a:solidFill>
                  <a:srgbClr val="CC0000"/>
                </a:solidFill>
                <a:latin typeface="Calibri" pitchFamily="34" charset="0"/>
              </a:rPr>
              <a:t>обучение персонала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не административными работниками, а </a:t>
            </a:r>
            <a:r>
              <a:rPr lang="ru-RU" sz="2200" b="1" dirty="0">
                <a:solidFill>
                  <a:srgbClr val="CC0000"/>
                </a:solidFill>
                <a:latin typeface="Calibri" pitchFamily="34" charset="0"/>
              </a:rPr>
              <a:t>уважаемыми </a:t>
            </a:r>
            <a:r>
              <a:rPr lang="ru-RU" sz="2200" b="1" dirty="0" smtClean="0">
                <a:solidFill>
                  <a:srgbClr val="CC0000"/>
                </a:solidFill>
                <a:latin typeface="Calibri" pitchFamily="34" charset="0"/>
              </a:rPr>
              <a:t>профессионалами - </a:t>
            </a:r>
            <a:r>
              <a:rPr lang="ru-RU" sz="2200" b="1" dirty="0">
                <a:solidFill>
                  <a:srgbClr val="CC0000"/>
                </a:solidFill>
                <a:latin typeface="Calibri" pitchFamily="34" charset="0"/>
              </a:rPr>
              <a:t>специалистами с большим стажем работы;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C00000"/>
                </a:solidFill>
                <a:latin typeface="Calibri" pitchFamily="34" charset="0"/>
              </a:rPr>
              <a:t>индивидуальные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мастер – классы;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200" b="1" dirty="0">
                <a:solidFill>
                  <a:srgbClr val="C00000"/>
                </a:solidFill>
                <a:latin typeface="Calibri" pitchFamily="34" charset="0"/>
              </a:rPr>
              <a:t>тренинги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групповые и индивидуальные;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200" b="1" dirty="0">
                <a:solidFill>
                  <a:srgbClr val="C00000"/>
                </a:solidFill>
                <a:latin typeface="Calibri" pitchFamily="34" charset="0"/>
              </a:rPr>
              <a:t>разбор клинических ситуаций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по результатам видеонаблюдения;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200" b="1" dirty="0">
                <a:solidFill>
                  <a:srgbClr val="C00000"/>
                </a:solidFill>
                <a:latin typeface="Calibri" pitchFamily="34" charset="0"/>
              </a:rPr>
              <a:t>работа с персоналом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непосредственно на рабочем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месте – наблюдение и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разбор ошибок по окончании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работы;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endParaRPr lang="ru-RU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0" y="714354"/>
            <a:ext cx="9001156" cy="4349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/>
          <a:lstStyle/>
          <a:p>
            <a:pPr algn="ctr">
              <a:defRPr/>
            </a:pPr>
            <a:r>
              <a:rPr lang="ru-RU" b="1" cap="all" dirty="0">
                <a:solidFill>
                  <a:srgbClr val="0000CC"/>
                </a:solidFill>
                <a:cs typeface="Arial" charset="0"/>
              </a:rPr>
              <a:t>Стандарты организации </a:t>
            </a:r>
            <a:r>
              <a:rPr lang="ru-RU" b="1" cap="all" dirty="0" smtClean="0">
                <a:solidFill>
                  <a:srgbClr val="0000CC"/>
                </a:solidFill>
                <a:cs typeface="Arial" charset="0"/>
              </a:rPr>
              <a:t>ОБУЧЕНИЯ</a:t>
            </a:r>
            <a:endParaRPr lang="ru-RU" b="1" cap="all" dirty="0">
              <a:solidFill>
                <a:srgbClr val="0000CC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B746F9-F6F7-46E4-9D2B-20915AE12589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214547" y="1124744"/>
            <a:ext cx="466171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Calibri" pitchFamily="34" charset="0"/>
              </a:rPr>
              <a:t>Стандарт </a:t>
            </a:r>
            <a:r>
              <a:rPr lang="ru-RU" sz="2400" b="1" u="sng" dirty="0">
                <a:solidFill>
                  <a:srgbClr val="FF0000"/>
                </a:solidFill>
                <a:latin typeface="Calibri" pitchFamily="34" charset="0"/>
              </a:rPr>
              <a:t>обучения </a:t>
            </a:r>
            <a:r>
              <a:rPr lang="ru-RU" sz="2400" b="1" u="sng" dirty="0" smtClean="0">
                <a:solidFill>
                  <a:srgbClr val="FF0000"/>
                </a:solidFill>
                <a:latin typeface="Calibri" pitchFamily="34" charset="0"/>
              </a:rPr>
              <a:t>персонала </a:t>
            </a:r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(приказ главного врача):</a:t>
            </a:r>
            <a:endParaRPr lang="ru-RU" sz="2400" b="1" u="sng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медицинские сестры –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20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часов в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год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+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4 часа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по инфекционной безопасности, в ОРИТН – каждые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3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месяца экзамен (интубация, манипуляции, уход);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врачи –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40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часов в год +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4 часа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по инфекционной безопасности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;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38137" y="645812"/>
            <a:ext cx="8805863" cy="6105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/>
          <a:lstStyle/>
          <a:p>
            <a:pPr algn="ctr">
              <a:defRPr/>
            </a:pPr>
            <a:r>
              <a:rPr lang="ru-RU" b="1" cap="all" dirty="0">
                <a:solidFill>
                  <a:srgbClr val="0000CC"/>
                </a:solidFill>
                <a:cs typeface="Arial" charset="0"/>
              </a:rPr>
              <a:t>Стандарты организации </a:t>
            </a:r>
            <a:r>
              <a:rPr lang="ru-RU" b="1" cap="all" dirty="0" smtClean="0">
                <a:solidFill>
                  <a:srgbClr val="0000CC"/>
                </a:solidFill>
                <a:cs typeface="Arial" charset="0"/>
              </a:rPr>
              <a:t>ОБУЧЕНИЯ</a:t>
            </a:r>
            <a:endParaRPr lang="ru-RU" b="1" cap="all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6" name="Picture 2" descr="C:\Documents and Settings\Людмила Анатольевна\Рабочий стол\симуляционный класс\IMG_09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645811"/>
            <a:ext cx="1831700" cy="122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Documents and Settings\Людмила Анатольевна\Рабочий стол\симуляционный класс\IMG_09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071678"/>
            <a:ext cx="1836039" cy="1224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Documents and Settings\Людмила Анатольевна\Рабочий стол\симуляционный класс\IMG_092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3486205"/>
            <a:ext cx="1857388" cy="1238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C:\Documents and Settings\Людмила Анатольевна\Рабочий стол\симуляционный класс\IMG_094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72330" y="1485940"/>
            <a:ext cx="1893106" cy="126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C:\Documents and Settings\Людмила Анатольевна\Рабочий стол\симуляционный класс\IMG_093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72330" y="2889670"/>
            <a:ext cx="1928826" cy="1318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7" descr="C:\Documents and Settings\Людмила Анатольевна\Рабочий стол\симуляционный класс\IMG_094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72330" y="4325677"/>
            <a:ext cx="1928826" cy="130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1702A-A5FB-445C-9B54-1B12EFF9AA35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285984" y="479148"/>
            <a:ext cx="495031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Новый этап обучения – обучение в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CC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симуляционно-тренинговом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центре (СТЦ) 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СТЦ в составе СКПЦ начал функционировать в сентябре 2015 года, как важный элемент непрерывного медицинского образования.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Тренинг-класс оснащен современным лечебным и диагностическим оборудованием, имитирует лечебные отделения центра: 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родильный зал, 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отделение анестезиологии и реанимации, 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отделение патологии новорожденных и недоношенных детей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процедурный кабинет  и  др.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8194" name="Picture 2" descr="C:\Documents and Settings\Людмила Анатольевна\Рабочий стол\симуляционный класс\IMG_09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636231"/>
            <a:ext cx="1831700" cy="122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Documents and Settings\Людмила Анатольевна\Рабочий стол\симуляционный класс\IMG_09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062098"/>
            <a:ext cx="1836039" cy="1224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Documents and Settings\Людмила Анатольевна\Рабочий стол\симуляционный класс\IMG_092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3476625"/>
            <a:ext cx="1857388" cy="1238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5" descr="C:\Documents and Settings\Людмила Анатольевна\Рабочий стол\симуляционный класс\IMG_094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72330" y="1476360"/>
            <a:ext cx="1893106" cy="126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C:\Documents and Settings\Людмила Анатольевна\Рабочий стол\симуляционный класс\IMG_093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72330" y="2880090"/>
            <a:ext cx="1928826" cy="1318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9" name="Picture 7" descr="C:\Documents and Settings\Людмила Анатольевна\Рабочий стол\симуляционный класс\IMG_094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72330" y="4316097"/>
            <a:ext cx="1928826" cy="130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2213752" y="143646"/>
            <a:ext cx="72231" cy="4142610"/>
            <a:chOff x="2213752" y="143646"/>
            <a:chExt cx="72231" cy="4142610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392877" y="1964521"/>
              <a:ext cx="3643338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463520" y="2463793"/>
              <a:ext cx="3643338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0" name="Прямая соединительная линия 19"/>
          <p:cNvCxnSpPr/>
          <p:nvPr/>
        </p:nvCxnSpPr>
        <p:spPr>
          <a:xfrm rot="5400000">
            <a:off x="5109374" y="3536157"/>
            <a:ext cx="3643338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180017" y="4035429"/>
            <a:ext cx="3643338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1702A-A5FB-445C-9B54-1B12EFF9AA35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00296" y="302567"/>
            <a:ext cx="45199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Специальные фантомы (тренажеры) позволяют обучать медицинский персонал медицинским технологиям различной степени сложности в области сестринского и акушерского дела в  акушерстве и гинекологии, анестезиологии – реаниматологии, неонатологии,</a:t>
            </a:r>
            <a:r>
              <a:rPr kumimoji="0" lang="ru-RU" sz="2100" b="1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детской хирургии</a:t>
            </a:r>
            <a:r>
              <a:rPr kumimoji="0" lang="ru-RU" sz="21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100" b="1" dirty="0" smtClean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 зоне </a:t>
            </a:r>
            <a:r>
              <a:rPr kumimoji="0" lang="ru-RU" sz="2100" b="1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дебрифинга</a:t>
            </a:r>
            <a:r>
              <a:rPr kumimoji="0" lang="ru-RU" sz="21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имеется возможность просмотра видеозаписи тренинга или записи с камер видеонаблюдения родильных залов или операционных.</a:t>
            </a:r>
            <a:endParaRPr kumimoji="0" lang="ru-RU" sz="21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Picture 2" descr="C:\Documents and Settings\Людмила Анатольевна\Рабочий стол\Первые фото\IMG_94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285992"/>
            <a:ext cx="1928840" cy="1285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Documents and Settings\Людмила Анатольевна\Рабочий стол\Первые фото\IMG_94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785794"/>
            <a:ext cx="1956561" cy="1304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Documents and Settings\Людмила Анатольевна\Рабочий стол\Первые фото\IMG_9417.JPG"/>
          <p:cNvPicPr>
            <a:picLocks noChangeAspect="1" noChangeArrowheads="1"/>
          </p:cNvPicPr>
          <p:nvPr/>
        </p:nvPicPr>
        <p:blipFill>
          <a:blip r:embed="rId5" cstate="screen">
            <a:lum bright="10000"/>
          </a:blip>
          <a:srcRect/>
          <a:stretch>
            <a:fillRect/>
          </a:stretch>
        </p:blipFill>
        <p:spPr bwMode="auto">
          <a:xfrm>
            <a:off x="285720" y="3786190"/>
            <a:ext cx="1928826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\\Depo\temp\Кафедра\фото\IMG_020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27633" y="1571448"/>
            <a:ext cx="1930647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\\Depo\temp\Кафедра\фото\DPP_009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929454" y="3071482"/>
            <a:ext cx="1928826" cy="1286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\\Depo\temp\Кафедра\фото\IMG_0177.JPG"/>
          <p:cNvPicPr>
            <a:picLocks noChangeAspect="1" noChangeArrowheads="1"/>
          </p:cNvPicPr>
          <p:nvPr/>
        </p:nvPicPr>
        <p:blipFill>
          <a:blip r:embed="rId8" cstate="screen">
            <a:lum bright="-10000"/>
          </a:blip>
          <a:srcRect/>
          <a:stretch>
            <a:fillRect/>
          </a:stretch>
        </p:blipFill>
        <p:spPr bwMode="auto">
          <a:xfrm>
            <a:off x="6929454" y="4500406"/>
            <a:ext cx="1928826" cy="1286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2357422" y="428604"/>
            <a:ext cx="72231" cy="4142610"/>
            <a:chOff x="2213752" y="143646"/>
            <a:chExt cx="72231" cy="4142610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392877" y="1964521"/>
              <a:ext cx="3643338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463520" y="2463793"/>
              <a:ext cx="3643338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6786578" y="1857364"/>
            <a:ext cx="72231" cy="4142610"/>
            <a:chOff x="2213752" y="143646"/>
            <a:chExt cx="72231" cy="4142610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392877" y="1964521"/>
              <a:ext cx="3643338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463520" y="2463793"/>
              <a:ext cx="3643338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1702A-A5FB-445C-9B54-1B12EFF9AA35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28728" y="1061001"/>
            <a:ext cx="64556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Учитывая </a:t>
            </a:r>
            <a:r>
              <a:rPr kumimoji="0" lang="ru-RU" sz="24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опыт ведущих </a:t>
            </a:r>
            <a:r>
              <a:rPr kumimoji="0" lang="ru-RU" sz="2400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симуляционных</a:t>
            </a:r>
            <a:r>
              <a:rPr kumimoji="0" lang="ru-RU" sz="24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центров, нами</a:t>
            </a:r>
            <a:r>
              <a:rPr kumimoji="0" lang="ru-RU" sz="24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разработаны сценарии проводимых тренингов.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Основой для сценариев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симуляционно-тренингового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обучения являются, прежде всего, федеральные клинические рекомендации (протоколы), а так же сложные клинические случаи из практики, с акцентом на принципы командной работы.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1702A-A5FB-445C-9B54-1B12EFF9AA35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57364"/>
            <a:ext cx="81038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Первыми курсантами центра стали акушерки родильных залов и  медицинские сестры </a:t>
            </a:r>
            <a:r>
              <a:rPr lang="ru-RU" sz="2400" b="1" dirty="0" smtClean="0">
                <a:latin typeface="+mn-lt"/>
              </a:rPr>
              <a:t>неонатальной реанимации. </a:t>
            </a:r>
            <a:endParaRPr lang="ru-RU" sz="2400" b="1" dirty="0" smtClean="0">
              <a:latin typeface="+mn-lt"/>
            </a:endParaRPr>
          </a:p>
          <a:p>
            <a:pPr algn="ctr"/>
            <a:endParaRPr lang="ru-RU" sz="1400" dirty="0" smtClean="0">
              <a:latin typeface="+mn-lt"/>
            </a:endParaRPr>
          </a:p>
          <a:p>
            <a:pPr algn="ctr"/>
            <a:r>
              <a:rPr lang="ru-RU" sz="2400" dirty="0" smtClean="0">
                <a:latin typeface="+mn-lt"/>
              </a:rPr>
              <a:t>Учитывая опыт федеральных и зарубежных </a:t>
            </a:r>
            <a:r>
              <a:rPr lang="ru-RU" sz="2400" dirty="0" err="1" smtClean="0">
                <a:latin typeface="+mn-lt"/>
              </a:rPr>
              <a:t>симуляционных</a:t>
            </a:r>
            <a:r>
              <a:rPr lang="ru-RU" sz="2400" dirty="0" smtClean="0">
                <a:latin typeface="+mn-lt"/>
              </a:rPr>
              <a:t> центров, проведенные тренинги «Первичная реанимация новорожденных», «Акушерские кровотечения»  и «</a:t>
            </a:r>
            <a:r>
              <a:rPr lang="ru-RU" sz="2400" dirty="0" err="1" smtClean="0">
                <a:latin typeface="+mn-lt"/>
              </a:rPr>
              <a:t>Дистоция</a:t>
            </a:r>
            <a:r>
              <a:rPr lang="ru-RU" sz="2400" dirty="0" smtClean="0">
                <a:latin typeface="+mn-lt"/>
              </a:rPr>
              <a:t> плечиков» получили высокую оценку у курсантов. </a:t>
            </a:r>
          </a:p>
          <a:p>
            <a:pPr algn="ctr"/>
            <a:endParaRPr lang="ru-RU" sz="1400" dirty="0" smtClean="0">
              <a:latin typeface="+mn-lt"/>
            </a:endParaRPr>
          </a:p>
          <a:p>
            <a:pPr algn="ctr"/>
            <a:r>
              <a:rPr lang="ru-RU" sz="2400" dirty="0" smtClean="0">
                <a:latin typeface="+mn-lt"/>
              </a:rPr>
              <a:t>Общее количество тренингов было расширено и сгруппировано по категориям специалистов. </a:t>
            </a:r>
            <a:endParaRPr lang="ru-RU" sz="2400" dirty="0">
              <a:latin typeface="+mn-lt"/>
            </a:endParaRPr>
          </a:p>
        </p:txBody>
      </p:sp>
      <p:pic>
        <p:nvPicPr>
          <p:cNvPr id="6" name="Picture 5" descr="C:\Documents and Settings\Людмила Анатольевна\Рабочий стол\симуляционный класс\IMG_09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428604"/>
            <a:ext cx="1821668" cy="1214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:\Documents and Settings\Людмила Анатольевна\Рабочий стол\симуляционный класс\IMG_09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96315" y="428604"/>
            <a:ext cx="1776213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\\Depo\temp\Кафедра\фото\IMG_0177.JPG"/>
          <p:cNvPicPr>
            <a:picLocks noChangeAspect="1" noChangeArrowheads="1"/>
          </p:cNvPicPr>
          <p:nvPr/>
        </p:nvPicPr>
        <p:blipFill>
          <a:blip r:embed="rId5" cstate="screen">
            <a:lum bright="-10000"/>
          </a:blip>
          <a:srcRect/>
          <a:stretch>
            <a:fillRect/>
          </a:stretch>
        </p:blipFill>
        <p:spPr bwMode="auto">
          <a:xfrm>
            <a:off x="313486" y="428603"/>
            <a:ext cx="1821437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Documents and Settings\Людмила Анатольевна\Рабочий стол\Первые фото\IMG_940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65167" y="428604"/>
            <a:ext cx="1821081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1702A-A5FB-445C-9B54-1B12EFF9AA35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501122" cy="857256"/>
          </a:xfrm>
          <a:prstGeom prst="roundRect">
            <a:avLst/>
          </a:prstGeom>
          <a:solidFill>
            <a:srgbClr val="92D050">
              <a:alpha val="67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68091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Приказом  главного врача </a:t>
            </a:r>
            <a:r>
              <a:rPr lang="ru-RU" b="1" cap="all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утвержденЫ</a:t>
            </a:r>
            <a:r>
              <a:rPr lang="ru-RU" b="1" cap="all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cap="all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перечНИ</a:t>
            </a:r>
            <a:r>
              <a:rPr lang="ru-RU" b="1" cap="all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 и кратность тренингов для каждой категории специалистов </a:t>
            </a:r>
            <a:endParaRPr lang="ru-RU" b="1" cap="all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1785926"/>
            <a:ext cx="3357586" cy="36433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6380" y="1785926"/>
            <a:ext cx="3357586" cy="36433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000240"/>
            <a:ext cx="32147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cap="all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специальность «Акушерство и гинекология»:</a:t>
            </a:r>
            <a:endParaRPr lang="ru-RU" sz="1600" b="1" cap="all" dirty="0" smtClean="0">
              <a:latin typeface="+mn-lt"/>
            </a:endParaRPr>
          </a:p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самопроизвольные роды в затылочном </a:t>
            </a:r>
            <a:r>
              <a:rPr lang="ru-RU" sz="1600" b="1" dirty="0" err="1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предлежании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;</a:t>
            </a:r>
            <a:endParaRPr lang="ru-RU" sz="1600" b="1" dirty="0" smtClean="0">
              <a:latin typeface="+mn-lt"/>
            </a:endParaRPr>
          </a:p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КТГ мониторинг состояния плода, асфиксия плода;</a:t>
            </a:r>
            <a:endParaRPr lang="ru-RU" sz="1600" b="1" dirty="0" smtClean="0">
              <a:latin typeface="+mn-lt"/>
            </a:endParaRPr>
          </a:p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ru-RU" sz="1600" b="1" dirty="0" err="1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родоразрешающие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операции второго периода родов;</a:t>
            </a:r>
            <a:endParaRPr lang="ru-RU" sz="1600" b="1" dirty="0" smtClean="0">
              <a:latin typeface="+mn-lt"/>
            </a:endParaRPr>
          </a:p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ru-RU" sz="1600" b="1" dirty="0" err="1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дистоция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плечиков;</a:t>
            </a:r>
            <a:endParaRPr lang="ru-RU" sz="1600" b="1" dirty="0" smtClean="0">
              <a:latin typeface="+mn-lt"/>
            </a:endParaRPr>
          </a:p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акушерские кровотечения;</a:t>
            </a:r>
            <a:endParaRPr lang="ru-RU" sz="1600" b="1" dirty="0" smtClean="0">
              <a:latin typeface="+mn-lt"/>
            </a:endParaRPr>
          </a:p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ru-RU" sz="1600" b="1" dirty="0" err="1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преэклампсия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, эклампсия;</a:t>
            </a:r>
            <a:endParaRPr lang="ru-RU" sz="1600" b="1" dirty="0" smtClean="0">
              <a:latin typeface="+mn-lt"/>
            </a:endParaRPr>
          </a:p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первичная реанимационная помощь новорожденному;</a:t>
            </a:r>
            <a:endParaRPr lang="ru-RU" sz="1600" b="1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2000240"/>
            <a:ext cx="30003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600" b="1" cap="all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специальность «</a:t>
            </a:r>
            <a:r>
              <a:rPr lang="ru-RU" sz="1600" b="1" cap="all" dirty="0" err="1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неонатология</a:t>
            </a:r>
            <a:r>
              <a:rPr lang="ru-RU" sz="1600" b="1" cap="all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»:</a:t>
            </a:r>
            <a:endParaRPr lang="ru-RU" sz="1600" b="1" cap="all" dirty="0" smtClean="0">
              <a:latin typeface="+mn-lt"/>
            </a:endParaRPr>
          </a:p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первичная реанимационная помощь новорожденному;</a:t>
            </a:r>
            <a:endParaRPr lang="ru-RU" sz="1600" b="1" dirty="0" smtClean="0">
              <a:latin typeface="+mn-lt"/>
            </a:endParaRPr>
          </a:p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уход за новорожденным в условиях палаты интенсивной терапии;</a:t>
            </a:r>
            <a:endParaRPr lang="ru-RU" sz="1600" b="1" dirty="0" smtClean="0">
              <a:latin typeface="+mn-lt"/>
            </a:endParaRPr>
          </a:p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развивающий уход за новорожденным;</a:t>
            </a:r>
          </a:p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обеспечение сосудистого доступа у новорожденного;</a:t>
            </a:r>
            <a:endParaRPr lang="ru-RU" sz="1600" b="1" dirty="0" smtClean="0">
              <a:latin typeface="+mn-lt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000232" y="1357298"/>
            <a:ext cx="428628" cy="428628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786578" y="1357298"/>
            <a:ext cx="428628" cy="428628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1702A-A5FB-445C-9B54-1B12EFF9AA35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827584" y="1458946"/>
            <a:ext cx="763284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 тех случаях, когда оказание  медицинской помощи проводится   сотрудниками разных специальностей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(например</a:t>
            </a:r>
            <a:r>
              <a:rPr kumimoji="0" lang="en-US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акушерское кровотечение</a:t>
            </a:r>
            <a:r>
              <a:rPr kumimoji="0" lang="en-US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эклампсия)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тренинги проводятся в команде  врачи + средние медицинские работники</a:t>
            </a:r>
            <a:r>
              <a:rPr lang="ru-RU" b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, так как у каждого в команде свои задачи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Тренинги посещают все сотрудники центра минимум 2-4 раза в год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а так же дополнительно в случае при приеме на работу, при выходе из декретного отпуска и при возникновении трудностей и сложностей  в практической деятельности.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Каждый сотрудник оценивается ежемесячно на основании рейтинга  по результатам качества работы и при выявлении «слабых мест» проводятся дополнительные, индивидуальные тренинги.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Picture 2" descr="C:\Documents and Settings\Людмила Анатольевна\Рабочий стол\симуляционный класс\IMG_09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313085"/>
            <a:ext cx="1831700" cy="122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Documents and Settings\Людмила Анатольевна\Рабочий стол\симуляционный класс\IMG_09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57356" y="285728"/>
            <a:ext cx="1836039" cy="1224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Documents and Settings\Людмила Анатольевна\Рабочий стол\симуляционный класс\IMG_092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43306" y="285728"/>
            <a:ext cx="1857388" cy="1238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C:\Documents and Settings\Людмила Анатольевна\Рабочий стол\симуляционный класс\IMG_094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0694" y="285728"/>
            <a:ext cx="1821668" cy="1214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C:\Documents and Settings\Людмила Анатольевна\Рабочий стол\симуляционный класс\IMG_093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224942" y="285728"/>
            <a:ext cx="1776213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C:\Documents and Settings\Людмила Анатольевна\Рабочий стол\симуляционный класс\IMG_094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5429264"/>
            <a:ext cx="1785950" cy="120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\\Depo\temp\Кафедра\фото\IMG_0208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785918" y="5429264"/>
            <a:ext cx="1785950" cy="1189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\\Depo\temp\Кафедра\фото\DPP_0095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643306" y="5429264"/>
            <a:ext cx="1821437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\\Depo\temp\Кафедра\фото\IMG_0177.JPG"/>
          <p:cNvPicPr>
            <a:picLocks noChangeAspect="1" noChangeArrowheads="1"/>
          </p:cNvPicPr>
          <p:nvPr/>
        </p:nvPicPr>
        <p:blipFill>
          <a:blip r:embed="rId11" cstate="screen">
            <a:lum bright="-10000"/>
          </a:blip>
          <a:srcRect/>
          <a:stretch>
            <a:fillRect/>
          </a:stretch>
        </p:blipFill>
        <p:spPr bwMode="auto">
          <a:xfrm>
            <a:off x="5500694" y="5429264"/>
            <a:ext cx="1821437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C:\Documents and Settings\Людмила Анатольевна\Рабочий стол\Первые фото\IMG_9407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322919" y="5429264"/>
            <a:ext cx="1821081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Людмила Анатольевна\Рабочий стол\для презентаций\эмблема роддом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88063"/>
            <a:ext cx="2000250" cy="84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96379"/>
              </p:ext>
            </p:extLst>
          </p:nvPr>
        </p:nvGraphicFramePr>
        <p:xfrm>
          <a:off x="285720" y="943061"/>
          <a:ext cx="8572560" cy="502393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572560"/>
              </a:tblGrid>
              <a:tr h="8297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290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258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181" name="TextBox 9"/>
          <p:cNvSpPr txBox="1">
            <a:spLocks noChangeArrowheads="1"/>
          </p:cNvSpPr>
          <p:nvPr/>
        </p:nvSpPr>
        <p:spPr bwMode="auto">
          <a:xfrm>
            <a:off x="1043608" y="928670"/>
            <a:ext cx="770485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Чистые руки (проблема самодисциплины и мотивации персонала)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– мастер- классы не реже 1 раза в квартал, постоянное видеонаблюдение, контроль стерильности рук.</a:t>
            </a:r>
          </a:p>
          <a:p>
            <a:pPr marL="342900" indent="-342900">
              <a:buFont typeface="Arial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Четкие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рабочие инструкции по основным технологиям и процессам:</a:t>
            </a:r>
          </a:p>
          <a:p>
            <a:pPr marL="342900" indent="-342900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	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-работа ЦСО (четкая последовательность и поточность, зонирование, соблюдение технологий всех процессов;</a:t>
            </a:r>
          </a:p>
          <a:p>
            <a:pPr marL="342900" indent="-342900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	-работа персонала в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неонатологии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(«чистые руки», спецодежда, работа с инкубаторами, соблюдение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техники выполнения инвазивных и малоинвазивных манипуляций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«чистые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столы», дезинфекция ИМН, поверхностей и т.д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.);</a:t>
            </a:r>
          </a:p>
          <a:p>
            <a:pPr marL="342900" indent="-342900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     - алгоритм работы  акушерки в родильном зале и приема родов; </a:t>
            </a:r>
          </a:p>
          <a:p>
            <a:pPr marL="342900" indent="-342900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      - алгоритм работы в сестринском неонатальном блоке и туалета новорожденного;</a:t>
            </a:r>
          </a:p>
          <a:p>
            <a:pPr marL="342900" indent="-342900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     - технология выполнения  обход врача с  палатной медицинской сестрой/акушеркой (для каждой специальности);</a:t>
            </a:r>
          </a:p>
          <a:p>
            <a:pPr marL="342900" indent="-342900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     - технология обработки и хранения детского реанимационного набора;</a:t>
            </a:r>
          </a:p>
          <a:p>
            <a:pPr marL="342900" indent="-342900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      - алгоритмы обработки рук для каждого медицинского процесса;  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Отработка клинических протоколов с акцентом на командную работу и  задачи каждого специалиста.</a:t>
            </a:r>
          </a:p>
          <a:p>
            <a:pPr marL="342900" indent="-342900">
              <a:buFont typeface="Arial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Обучение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медицинским персоналом пациентов и  матерей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  </a:t>
            </a: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     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личной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гигиене, уходу на новорожденным, соблюдению режимных моментов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  </a:t>
            </a: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    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правильное обращение с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кювезами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и инкубаторами, «чистые руки») и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</a:t>
            </a: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     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постоянный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контроль со стороны среднего медицинского персонала.						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7FE18-271F-4930-9F62-DBD2346D45B5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57166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Обучение -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важнАЯ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составляющАЯ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каждой технологии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14375" y="1428750"/>
            <a:ext cx="77866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cap="all" dirty="0">
                <a:solidFill>
                  <a:srgbClr val="CC0000"/>
                </a:solidFill>
                <a:latin typeface="Calibri" pitchFamily="34" charset="0"/>
                <a:cs typeface="Times New Roman" pitchFamily="18" charset="0"/>
              </a:rPr>
              <a:t>Миссия современного перинатального центра – 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создание системной, безопасной, комфортной, высоко профессиональной и высокотехнологичной среды, обеспечивающей условия для снижения и предотвращения младенческой и материнской смертности и заболеваемости на территории. </a:t>
            </a:r>
          </a:p>
        </p:txBody>
      </p:sp>
      <p:pic>
        <p:nvPicPr>
          <p:cNvPr id="10242" name="Picture 2" descr="C:\Documents and Settings\Людмила Анатольевна\Рабочий стол\для презентаций\эмблема роддом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2000250" cy="84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4429125" y="6550025"/>
            <a:ext cx="4714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>
                <a:solidFill>
                  <a:srgbClr val="002060"/>
                </a:solidFill>
              </a:rPr>
              <a:t>Д.м.н. профессор Л.Д.Белоцерковцева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15392-3ED9-4BCD-A735-6A5DC4047AD7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428728" y="1857789"/>
            <a:ext cx="6143668" cy="335716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285720" y="857232"/>
            <a:ext cx="8643998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Руки – это «медицинский инструмент», которым персонал пользуется чаще всего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B5FCE-F801-448B-AB48-8290845EF5B0}" type="slidenum">
              <a:rPr lang="ru-RU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Picture 2" descr="C:\Documents and Settings\Людмила Анатольевна\Рабочий стол\для презентаций\эмблема роддом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88063"/>
            <a:ext cx="2000250" cy="84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WordArt 2"/>
          <p:cNvSpPr>
            <a:spLocks noChangeArrowheads="1" noChangeShapeType="1" noTextEdit="1"/>
          </p:cNvSpPr>
          <p:nvPr/>
        </p:nvSpPr>
        <p:spPr bwMode="auto">
          <a:xfrm>
            <a:off x="998538" y="200025"/>
            <a:ext cx="7253287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Гигиена рук медицинского персонала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борьба с экзогенным инфицированием</a:t>
            </a:r>
          </a:p>
        </p:txBody>
      </p:sp>
      <p:pic>
        <p:nvPicPr>
          <p:cNvPr id="463875" name="Picture 3" descr="IMG_29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750" y="1285875"/>
            <a:ext cx="1812925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87450" y="5373688"/>
            <a:ext cx="7129463" cy="1282700"/>
          </a:xfrm>
          <a:prstGeom prst="roundRect">
            <a:avLst/>
          </a:prstGeom>
          <a:solidFill>
            <a:schemeClr val="bg1">
              <a:alpha val="52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7777163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  <a:latin typeface="Calibri" pitchFamily="34" charset="0"/>
              </a:rPr>
              <a:t>Факторы, влияющие на неудовлетворительное отношение работников                       к гигиенической обработке рук: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Отсутствие гигиенического воспитания в семье; 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Недостаток образования или опыта;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Категория – «упрямый нарушитель»;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Раздражение кожи препаратами для гигиены рук в результате неправильного соблюдения протокола чистых рук;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Работа в критических условиях при сильной загруженности;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Недостаток персонала и переполненность МО;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Недостаток продвижения и внедрения процедур обработки рук;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Недостаток осведомленности и понимания важности проблемы инфекций, связанных с оказанием медицинской помощи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  <a:latin typeface="Calibri" pitchFamily="34" charset="0"/>
              </a:rPr>
              <a:t>	Задача руководства: 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- административное лидерство;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	                                         - организация постоянных тренингов;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	                                         - поддержка и поощрение сотрудников. </a:t>
            </a:r>
          </a:p>
        </p:txBody>
      </p:sp>
      <p:sp>
        <p:nvSpPr>
          <p:cNvPr id="49157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7C63E-4023-4067-B177-2B45AB96F31A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58A80B-2FB0-47E0-B03A-8769C768F4F8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474114" name="Text Box 2"/>
          <p:cNvSpPr txBox="1">
            <a:spLocks noChangeArrowheads="1"/>
          </p:cNvSpPr>
          <p:nvPr/>
        </p:nvSpPr>
        <p:spPr bwMode="auto">
          <a:xfrm>
            <a:off x="2714612" y="428625"/>
            <a:ext cx="57458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Предоставление медицинской помощи средним  медицинским персоналом давно вышло за рамки «помощника врача»  и сегодня  акушерка или медицинская сестра 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- самостоятельный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самодостаточный специалист</a:t>
            </a:r>
            <a:r>
              <a:rPr lang="en-US" sz="2400" b="1" dirty="0" smtClean="0">
                <a:latin typeface="+mn-lt"/>
              </a:rPr>
              <a:t>,</a:t>
            </a:r>
            <a:r>
              <a:rPr lang="ru-RU" sz="2400" b="1" dirty="0" smtClean="0">
                <a:latin typeface="+mn-lt"/>
              </a:rPr>
              <a:t> добросовестно выполняющий свои функции и от этого тандема зависит репутация учреждения. 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atin typeface="+mn-lt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+mn-lt"/>
              </a:rPr>
              <a:t>       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Сестринская деятельность превратилась в ключевой компонент медицинской помощи.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74115" name="Picture 3" descr="IMG_2988"/>
          <p:cNvPicPr>
            <a:picLocks noChangeAspect="1" noChangeArrowheads="1"/>
          </p:cNvPicPr>
          <p:nvPr/>
        </p:nvPicPr>
        <p:blipFill>
          <a:blip r:embed="rId3">
            <a:lum bright="20000" contrast="6000"/>
          </a:blip>
          <a:srcRect/>
          <a:stretch>
            <a:fillRect/>
          </a:stretch>
        </p:blipFill>
        <p:spPr bwMode="auto">
          <a:xfrm>
            <a:off x="285750" y="428625"/>
            <a:ext cx="2227263" cy="148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4116" name="Picture 4" descr="IMG_2989"/>
          <p:cNvPicPr>
            <a:picLocks noChangeAspect="1" noChangeArrowheads="1"/>
          </p:cNvPicPr>
          <p:nvPr/>
        </p:nvPicPr>
        <p:blipFill>
          <a:blip r:embed="rId4">
            <a:lum bright="20000" contrast="6000"/>
          </a:blip>
          <a:srcRect/>
          <a:stretch>
            <a:fillRect/>
          </a:stretch>
        </p:blipFill>
        <p:spPr bwMode="auto">
          <a:xfrm>
            <a:off x="325438" y="2286000"/>
            <a:ext cx="2222500" cy="148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4117" name="Picture 5" descr="IMG_2990"/>
          <p:cNvPicPr>
            <a:picLocks noChangeAspect="1" noChangeArrowheads="1"/>
          </p:cNvPicPr>
          <p:nvPr/>
        </p:nvPicPr>
        <p:blipFill>
          <a:blip r:embed="rId5">
            <a:lum bright="20000" contrast="6000"/>
          </a:blip>
          <a:srcRect/>
          <a:stretch>
            <a:fillRect/>
          </a:stretch>
        </p:blipFill>
        <p:spPr bwMode="auto">
          <a:xfrm>
            <a:off x="334963" y="4143375"/>
            <a:ext cx="2217737" cy="147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19B606-1D09-41D3-96EF-DDFEDB9D3C87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421378" y="327351"/>
            <a:ext cx="6500799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CC0000"/>
                </a:solidFill>
                <a:latin typeface="Calibri" pitchFamily="34" charset="0"/>
              </a:rPr>
              <a:t>ВЫВОДЫ:</a:t>
            </a:r>
          </a:p>
          <a:p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Эффективное функционирование медицинских организаций и системы здравоохранения, в целом, в значительной степени зависит  от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:</a:t>
            </a:r>
          </a:p>
          <a:p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состояния профессионального уровня  и  качества подготовки  каждого сотрудника</a:t>
            </a:r>
          </a:p>
          <a:p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рационального размещения и использования среднего медицинского персонала</a:t>
            </a:r>
          </a:p>
          <a:p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внедрения современных клинических протоколов и технологий, стандартов и рабочих инструкций практической деятельности средних медицинских работников</a:t>
            </a:r>
          </a:p>
          <a:p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внедрения информационных технологий в работе</a:t>
            </a:r>
            <a:endParaRPr lang="ru-RU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pic>
        <p:nvPicPr>
          <p:cNvPr id="2050" name="Picture 2" descr="C:\Documents and Settings\Людмила Анатольевна\Рабочий стол\для презентаций\фото Фомичева\384CANON\IMG_33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404664"/>
            <a:ext cx="2000250" cy="1335088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Людмила Анатольевна\Рабочий стол\для презентаций\фото Фомичева\384CANON\IMG_338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691" y="3861048"/>
            <a:ext cx="2071687" cy="1382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Documents and Settings\Людмила Анатольевна\Рабочий стол\для презентаций\фото Фомичева\ингаляция оксида азота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9714" y="1988840"/>
            <a:ext cx="2000250" cy="150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19B606-1D09-41D3-96EF-DDFEDB9D3C87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453690" y="188640"/>
            <a:ext cx="6500799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CC0000"/>
                </a:solidFill>
                <a:latin typeface="Calibri" pitchFamily="34" charset="0"/>
              </a:rPr>
              <a:t>ВЫВОДЫ: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Необходимо 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п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родолжать 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обучение кадров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: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ru-RU" sz="1200" b="1" dirty="0" smtClean="0">
              <a:latin typeface="+mn-lt"/>
              <a:ea typeface="Times New Roman"/>
              <a:cs typeface="Arial" pitchFamily="34" charset="0"/>
            </a:endParaRPr>
          </a:p>
          <a:p>
            <a:pPr marL="347345" indent="-347345">
              <a:spcAft>
                <a:spcPts val="0"/>
              </a:spcAft>
              <a:buFontTx/>
              <a:buChar char="-"/>
            </a:pPr>
            <a:r>
              <a:rPr lang="ru-RU" sz="2100" b="1" dirty="0" smtClean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  <a:t>внутренние </a:t>
            </a:r>
            <a:r>
              <a:rPr lang="ru-RU" sz="2100" b="1" dirty="0" smtClean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  <a:t>ресурсы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, включая </a:t>
            </a:r>
            <a:r>
              <a:rPr lang="ru-RU" sz="2100" b="1" dirty="0" err="1" smtClean="0">
                <a:latin typeface="+mn-lt"/>
                <a:ea typeface="Times New Roman"/>
                <a:cs typeface="Arial" pitchFamily="34" charset="0"/>
              </a:rPr>
              <a:t>симуляционно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 -</a:t>
            </a:r>
            <a:r>
              <a:rPr lang="ru-RU" sz="2100" b="1" dirty="0" err="1" smtClean="0">
                <a:latin typeface="+mn-lt"/>
                <a:ea typeface="Times New Roman"/>
                <a:cs typeface="Arial" pitchFamily="34" charset="0"/>
              </a:rPr>
              <a:t>тренинговый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 центр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;</a:t>
            </a:r>
          </a:p>
          <a:p>
            <a:pPr>
              <a:spcAft>
                <a:spcPts val="0"/>
              </a:spcAft>
            </a:pPr>
            <a:endParaRPr lang="ru-RU" sz="1600" b="1" dirty="0" smtClean="0">
              <a:latin typeface="+mn-lt"/>
              <a:ea typeface="Times New Roman"/>
              <a:cs typeface="Arial" pitchFamily="34" charset="0"/>
            </a:endParaRPr>
          </a:p>
          <a:p>
            <a:pPr marL="347345" indent="-347345">
              <a:spcAft>
                <a:spcPts val="0"/>
              </a:spcAft>
              <a:buFontTx/>
              <a:buChar char="-"/>
            </a:pPr>
            <a:r>
              <a:rPr lang="ru-RU" sz="2100" b="1" dirty="0" smtClean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  <a:t>участие в </a:t>
            </a:r>
            <a:r>
              <a:rPr lang="ru-RU" sz="2100" b="1" dirty="0" smtClean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  <a:t>региональных и  всероссийских форумах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 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и конференциях, мастер – классах </a:t>
            </a:r>
          </a:p>
          <a:p>
            <a:pPr>
              <a:spcAft>
                <a:spcPts val="0"/>
              </a:spcAft>
            </a:pPr>
            <a:r>
              <a:rPr lang="ru-RU" sz="2100" b="1" dirty="0">
                <a:latin typeface="+mn-lt"/>
                <a:ea typeface="Times New Roman"/>
                <a:cs typeface="Arial" pitchFamily="34" charset="0"/>
              </a:rPr>
              <a:t> 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     (2015 год – 8, 2016г. – 6, в том числе в январе 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     </a:t>
            </a:r>
          </a:p>
          <a:p>
            <a:pPr>
              <a:spcAft>
                <a:spcPts val="0"/>
              </a:spcAft>
            </a:pPr>
            <a:r>
              <a:rPr lang="ru-RU" sz="2100" b="1" dirty="0">
                <a:latin typeface="+mn-lt"/>
                <a:ea typeface="Times New Roman"/>
                <a:cs typeface="Arial" pitchFamily="34" charset="0"/>
              </a:rPr>
              <a:t> 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      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2016г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. – 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с 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международным участием)     </a:t>
            </a:r>
            <a:endParaRPr lang="ru-RU" sz="2100" b="1" dirty="0" smtClean="0">
              <a:latin typeface="+mn-lt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  </a:t>
            </a:r>
            <a:endParaRPr lang="ru-RU" sz="2100" b="1" dirty="0" smtClean="0">
              <a:latin typeface="+mn-lt"/>
              <a:ea typeface="Times New Roman"/>
              <a:cs typeface="Arial" pitchFamily="34" charset="0"/>
            </a:endParaRPr>
          </a:p>
          <a:p>
            <a:pPr marL="347345" indent="-347345">
              <a:spcAft>
                <a:spcPts val="0"/>
              </a:spcAft>
              <a:buFontTx/>
              <a:buChar char="-"/>
            </a:pP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окружная </a:t>
            </a:r>
            <a:r>
              <a:rPr lang="ru-RU" sz="2100" b="1" dirty="0">
                <a:latin typeface="+mn-lt"/>
                <a:ea typeface="Times New Roman"/>
                <a:cs typeface="Arial" pitchFamily="34" charset="0"/>
              </a:rPr>
              <a:t>программа по </a:t>
            </a:r>
            <a:r>
              <a:rPr lang="ru-RU" sz="2100" b="1" dirty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  <a:t>обучению кадров на базе зарубежных клиник</a:t>
            </a:r>
            <a:r>
              <a:rPr lang="ru-RU" sz="2100" b="1" dirty="0">
                <a:latin typeface="+mn-lt"/>
                <a:ea typeface="Times New Roman"/>
                <a:cs typeface="Arial" pitchFamily="34" charset="0"/>
              </a:rPr>
              <a:t> (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2015 </a:t>
            </a:r>
            <a:r>
              <a:rPr lang="ru-RU" sz="2100" b="1" dirty="0">
                <a:latin typeface="+mn-lt"/>
                <a:ea typeface="Times New Roman"/>
                <a:cs typeface="Arial" pitchFamily="34" charset="0"/>
              </a:rPr>
              <a:t>- 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2016 </a:t>
            </a:r>
            <a:r>
              <a:rPr lang="ru-RU" sz="2100" b="1" dirty="0">
                <a:latin typeface="+mn-lt"/>
                <a:ea typeface="Times New Roman"/>
                <a:cs typeface="Arial" pitchFamily="34" charset="0"/>
              </a:rPr>
              <a:t>– обучено 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16 </a:t>
            </a:r>
            <a:r>
              <a:rPr lang="ru-RU" sz="2100" b="1" dirty="0">
                <a:latin typeface="+mn-lt"/>
                <a:ea typeface="Times New Roman"/>
                <a:cs typeface="Arial" pitchFamily="34" charset="0"/>
              </a:rPr>
              <a:t>, в плане – 4 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специалиста</a:t>
            </a:r>
            <a:r>
              <a:rPr lang="ru-RU" sz="2100" b="1" dirty="0" smtClean="0">
                <a:latin typeface="+mn-lt"/>
                <a:ea typeface="Times New Roman"/>
                <a:cs typeface="Arial" pitchFamily="34" charset="0"/>
              </a:rPr>
              <a:t>);</a:t>
            </a:r>
          </a:p>
          <a:p>
            <a:pPr>
              <a:spcAft>
                <a:spcPts val="0"/>
              </a:spcAft>
            </a:pPr>
            <a:endParaRPr lang="ru-RU" sz="1600" b="1" dirty="0" smtClean="0">
              <a:latin typeface="+mn-lt"/>
              <a:ea typeface="Times New Roman"/>
              <a:cs typeface="Arial" pitchFamily="34" charset="0"/>
            </a:endParaRPr>
          </a:p>
          <a:p>
            <a:pPr marL="347345" indent="-347345">
              <a:spcAft>
                <a:spcPts val="0"/>
              </a:spcAft>
              <a:buFontTx/>
              <a:buChar char="-"/>
            </a:pPr>
            <a:r>
              <a:rPr lang="ru-RU" sz="2100" b="1" dirty="0" smtClean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  <a:t>обучение  </a:t>
            </a:r>
            <a:r>
              <a:rPr lang="ru-RU" sz="2100" b="1" dirty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  <a:t>на  ведущих </a:t>
            </a:r>
            <a:r>
              <a:rPr lang="ru-RU" sz="2100" b="1" dirty="0" smtClean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  <a:t>клинических базах России.</a:t>
            </a:r>
            <a:endParaRPr lang="ru-RU" sz="21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0" name="Picture 2" descr="C:\Documents and Settings\Людмила Анатольевна\Рабочий стол\для презентаций\фото Фомичева\384CANON\IMG_33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188640"/>
            <a:ext cx="2000250" cy="1335088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Людмила Анатольевна\Рабочий стол\для презентаций\фото Фомичева\384CANON\IMG_338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2003" y="3717032"/>
            <a:ext cx="2071687" cy="1382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Documents and Settings\Людмила Анатольевна\Рабочий стол\для презентаций\фото Фомичева\ингаляция оксида азота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2906" y="1844824"/>
            <a:ext cx="2000250" cy="150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90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B3E693-4917-4838-845F-31DDDBD1DBD6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00034" y="1428736"/>
            <a:ext cx="535785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+mn-lt"/>
              </a:rPr>
              <a:t>В течение ряда лет успешно зарекомендовали себя конкурсы профессионального мастерства специалистов сестринского дела.</a:t>
            </a:r>
          </a:p>
          <a:p>
            <a:pPr algn="ctr"/>
            <a:endParaRPr lang="ru-RU" sz="2200" b="1" dirty="0" smtClean="0">
              <a:latin typeface="+mn-lt"/>
            </a:endParaRPr>
          </a:p>
          <a:p>
            <a:pPr algn="ctr"/>
            <a:r>
              <a:rPr lang="ru-RU" sz="2200" b="1" dirty="0" smtClean="0">
                <a:latin typeface="+mn-lt"/>
              </a:rPr>
              <a:t>Конкурсные задания позволяют не только оценить теоретическую и практическую подготовку конкурсантов, но и оценить</a:t>
            </a:r>
            <a:r>
              <a:rPr lang="en-US" sz="2200" b="1" dirty="0" smtClean="0">
                <a:latin typeface="+mn-lt"/>
              </a:rPr>
              <a:t> c</a:t>
            </a:r>
            <a:r>
              <a:rPr lang="ru-RU" sz="2200" b="1" dirty="0" err="1" smtClean="0">
                <a:latin typeface="+mn-lt"/>
              </a:rPr>
              <a:t>плочённость</a:t>
            </a:r>
            <a:r>
              <a:rPr lang="ru-RU" sz="2200" b="1" dirty="0" smtClean="0">
                <a:latin typeface="+mn-lt"/>
              </a:rPr>
              <a:t> коллективов отделений</a:t>
            </a:r>
            <a:r>
              <a:rPr lang="en-US" sz="2200" b="1" dirty="0" smtClean="0">
                <a:latin typeface="+mn-lt"/>
              </a:rPr>
              <a:t>,</a:t>
            </a:r>
            <a:r>
              <a:rPr lang="ru-RU" sz="2200" b="1" dirty="0" smtClean="0">
                <a:latin typeface="+mn-lt"/>
              </a:rPr>
              <a:t> поддерживать интерес к профессии</a:t>
            </a:r>
            <a:r>
              <a:rPr lang="en-US" sz="2200" b="1" dirty="0" smtClean="0">
                <a:latin typeface="+mn-lt"/>
              </a:rPr>
              <a:t>, </a:t>
            </a:r>
            <a:r>
              <a:rPr lang="ru-RU" sz="2200" b="1" dirty="0" smtClean="0">
                <a:latin typeface="+mn-lt"/>
              </a:rPr>
              <a:t> нужность</a:t>
            </a:r>
            <a:r>
              <a:rPr lang="en-US" sz="2200" b="1" dirty="0" smtClean="0">
                <a:latin typeface="+mn-lt"/>
              </a:rPr>
              <a:t>, </a:t>
            </a:r>
            <a:r>
              <a:rPr lang="ru-RU" sz="2200" b="1" dirty="0" smtClean="0">
                <a:latin typeface="+mn-lt"/>
              </a:rPr>
              <a:t>понять свою подготовку в сравнении с лучшими коллегами  со всей России.</a:t>
            </a:r>
          </a:p>
          <a:p>
            <a:pPr marL="457200" indent="-457200" algn="ctr"/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65924" name="WordArt 4"/>
          <p:cNvSpPr>
            <a:spLocks noChangeArrowheads="1" noChangeShapeType="1" noTextEdit="1"/>
          </p:cNvSpPr>
          <p:nvPr/>
        </p:nvSpPr>
        <p:spPr bwMode="auto">
          <a:xfrm>
            <a:off x="214282" y="571480"/>
            <a:ext cx="8643998" cy="4152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09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Конкурсы   профессионального  мастерства  </a:t>
            </a:r>
            <a:endParaRPr lang="ru-RU" sz="24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endParaRPr>
          </a:p>
        </p:txBody>
      </p:sp>
      <p:pic>
        <p:nvPicPr>
          <p:cNvPr id="20482" name="Picture 2" descr="\\Depo\temp\Игнатенко ЛА\Новая папка\IMG_01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1071546"/>
            <a:ext cx="2678926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 descr="\\Depo\temp\Игнатенко ЛА\Новая папка\IMG_84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4786322"/>
            <a:ext cx="2710700" cy="1809700"/>
          </a:xfrm>
          <a:prstGeom prst="rect">
            <a:avLst/>
          </a:prstGeom>
          <a:noFill/>
        </p:spPr>
      </p:pic>
      <p:pic>
        <p:nvPicPr>
          <p:cNvPr id="20484" name="Picture 4" descr="\\Depo\temp\Игнатенко ЛА\Новая папка\IMG_847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2198" y="2928934"/>
            <a:ext cx="2675126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A039C-733B-4B75-AF75-2BBC3A9C0CF8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74754" name="AutoShape 2"/>
          <p:cNvSpPr>
            <a:spLocks noChangeArrowheads="1"/>
          </p:cNvSpPr>
          <p:nvPr/>
        </p:nvSpPr>
        <p:spPr bwMode="auto">
          <a:xfrm>
            <a:off x="785813" y="4513263"/>
            <a:ext cx="7929562" cy="1489075"/>
          </a:xfrm>
          <a:prstGeom prst="roundRect">
            <a:avLst>
              <a:gd name="adj" fmla="val 16667"/>
            </a:avLst>
          </a:prstGeom>
          <a:solidFill>
            <a:srgbClr val="FF0066">
              <a:alpha val="10980"/>
            </a:srgbClr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727075" y="4543425"/>
            <a:ext cx="81359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но используя доказательную медицину и мировой опыт мы стараемся найти ту нишу, которая гарантирует успех.</a:t>
            </a:r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333375" y="376238"/>
            <a:ext cx="4257675" cy="3629025"/>
            <a:chOff x="1632" y="1248"/>
            <a:chExt cx="2682" cy="2286"/>
          </a:xfrm>
        </p:grpSpPr>
        <p:sp>
          <p:nvSpPr>
            <p:cNvPr id="74766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33 w 21600"/>
                <a:gd name="T1" fmla="*/ 0 h 21600"/>
                <a:gd name="T2" fmla="*/ 66 w 21600"/>
                <a:gd name="T3" fmla="*/ 25 h 21600"/>
                <a:gd name="T4" fmla="*/ 33 w 21600"/>
                <a:gd name="T5" fmla="*/ 51 h 21600"/>
                <a:gd name="T6" fmla="*/ 0 w 21600"/>
                <a:gd name="T7" fmla="*/ 2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0000CC"/>
            </a:solidFill>
            <a:ln w="9525">
              <a:round/>
              <a:headEnd/>
              <a:tailEnd/>
            </a:ln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CC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4767" name="AutoShape 6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47 w 21600"/>
                <a:gd name="T1" fmla="*/ 0 h 21600"/>
                <a:gd name="T2" fmla="*/ 95 w 21600"/>
                <a:gd name="T3" fmla="*/ 36 h 21600"/>
                <a:gd name="T4" fmla="*/ 47 w 21600"/>
                <a:gd name="T5" fmla="*/ 73 h 21600"/>
                <a:gd name="T6" fmla="*/ 0 w 21600"/>
                <a:gd name="T7" fmla="*/ 3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66FF33"/>
            </a:solidFill>
            <a:ln w="9525">
              <a:round/>
              <a:headEnd/>
              <a:tailEnd/>
            </a:ln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4768" name="AutoShape 7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58 w 21600"/>
                <a:gd name="T1" fmla="*/ 0 h 21600"/>
                <a:gd name="T2" fmla="*/ 117 w 21600"/>
                <a:gd name="T3" fmla="*/ 45 h 21600"/>
                <a:gd name="T4" fmla="*/ 58 w 21600"/>
                <a:gd name="T5" fmla="*/ 90 h 21600"/>
                <a:gd name="T6" fmla="*/ 0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F0066"/>
            </a:solidFill>
            <a:ln w="9525">
              <a:round/>
              <a:headEnd/>
              <a:tailEnd/>
            </a:ln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74757" name="WordArt 8"/>
          <p:cNvSpPr>
            <a:spLocks noChangeArrowheads="1" noChangeShapeType="1" noTextEdit="1"/>
          </p:cNvSpPr>
          <p:nvPr/>
        </p:nvSpPr>
        <p:spPr bwMode="auto">
          <a:xfrm>
            <a:off x="692150" y="1433513"/>
            <a:ext cx="1773238" cy="168592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техническая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база</a:t>
            </a:r>
          </a:p>
        </p:txBody>
      </p:sp>
      <p:sp>
        <p:nvSpPr>
          <p:cNvPr id="74758" name="WordArt 9"/>
          <p:cNvSpPr>
            <a:spLocks noChangeArrowheads="1" noChangeShapeType="1" noTextEdit="1"/>
          </p:cNvSpPr>
          <p:nvPr/>
        </p:nvSpPr>
        <p:spPr bwMode="auto">
          <a:xfrm>
            <a:off x="3027363" y="698500"/>
            <a:ext cx="1438275" cy="842963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Arial"/>
                <a:cs typeface="Arial"/>
              </a:rPr>
              <a:t>кадры</a:t>
            </a:r>
          </a:p>
        </p:txBody>
      </p:sp>
      <p:sp>
        <p:nvSpPr>
          <p:cNvPr id="74759" name="WordArt 10"/>
          <p:cNvSpPr>
            <a:spLocks noChangeArrowheads="1" noChangeShapeType="1" noTextEdit="1"/>
          </p:cNvSpPr>
          <p:nvPr/>
        </p:nvSpPr>
        <p:spPr bwMode="auto">
          <a:xfrm>
            <a:off x="2079625" y="2230438"/>
            <a:ext cx="2254250" cy="18605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51660"/>
                <a:gd name="adj2" fmla="val 7375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Arial"/>
                <a:cs typeface="Arial"/>
              </a:rPr>
              <a:t>финансирование </a:t>
            </a:r>
          </a:p>
        </p:txBody>
      </p:sp>
      <p:sp>
        <p:nvSpPr>
          <p:cNvPr id="490507" name="AutoShape 11"/>
          <p:cNvSpPr>
            <a:spLocks noChangeArrowheads="1"/>
          </p:cNvSpPr>
          <p:nvPr/>
        </p:nvSpPr>
        <p:spPr bwMode="auto">
          <a:xfrm>
            <a:off x="4335463" y="1843088"/>
            <a:ext cx="1814512" cy="1136650"/>
          </a:xfrm>
          <a:prstGeom prst="leftRightArrow">
            <a:avLst>
              <a:gd name="adj1" fmla="val 50000"/>
              <a:gd name="adj2" fmla="val 31927"/>
            </a:avLst>
          </a:prstGeom>
          <a:solidFill>
            <a:srgbClr val="FF0000">
              <a:alpha val="17999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4763" name="WordArt 12"/>
          <p:cNvSpPr>
            <a:spLocks noChangeArrowheads="1" noChangeShapeType="1" noTextEdit="1"/>
          </p:cNvSpPr>
          <p:nvPr/>
        </p:nvSpPr>
        <p:spPr bwMode="auto">
          <a:xfrm>
            <a:off x="4570413" y="2214563"/>
            <a:ext cx="14192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мы имеем </a:t>
            </a:r>
          </a:p>
        </p:txBody>
      </p:sp>
      <p:sp>
        <p:nvSpPr>
          <p:cNvPr id="74764" name="Oval 13"/>
          <p:cNvSpPr>
            <a:spLocks noChangeArrowheads="1"/>
          </p:cNvSpPr>
          <p:nvPr/>
        </p:nvSpPr>
        <p:spPr bwMode="auto">
          <a:xfrm>
            <a:off x="6253163" y="1430338"/>
            <a:ext cx="2566987" cy="1754187"/>
          </a:xfrm>
          <a:prstGeom prst="ellipse">
            <a:avLst/>
          </a:prstGeom>
          <a:solidFill>
            <a:srgbClr val="0000FF">
              <a:alpha val="21176"/>
            </a:srgbClr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4765" name="Text Box 14"/>
          <p:cNvSpPr txBox="1">
            <a:spLocks noChangeArrowheads="1"/>
          </p:cNvSpPr>
          <p:nvPr/>
        </p:nvSpPr>
        <p:spPr bwMode="auto">
          <a:xfrm>
            <a:off x="6370638" y="1679575"/>
            <a:ext cx="2330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разную степень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решенности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этих трудных вопросов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5400000">
            <a:off x="4107653" y="-3750487"/>
            <a:ext cx="928694" cy="9144000"/>
          </a:xfrm>
          <a:prstGeom prst="rect">
            <a:avLst/>
          </a:prstGeom>
          <a:solidFill>
            <a:schemeClr val="accent6">
              <a:lumMod val="60000"/>
              <a:lumOff val="4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32575-4CD9-4647-87B5-037639769E05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0"/>
            <a:ext cx="1214446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571480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Авторский коллектив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6" descr="C:\Documents and Settings\Людмила Анатольевна\Рабочий стол\для презентаций\эмблема роддома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84069" y="443306"/>
            <a:ext cx="1888524" cy="713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Documents and Settings\Людмила Анатольевна\Рабочий стол\для презентаций\всякое нужное\лялька в цветке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28604"/>
            <a:ext cx="1143039" cy="76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00232" y="1571609"/>
            <a:ext cx="5429288" cy="738664"/>
          </a:xfrm>
          <a:prstGeom prst="rect">
            <a:avLst/>
          </a:prstGeom>
          <a:solidFill>
            <a:schemeClr val="accent6">
              <a:lumMod val="60000"/>
              <a:lumOff val="40000"/>
              <a:alpha val="61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Профессор, д.м.н., Главный врач БУ «СКПЦ», заведующий кафедрой акушерства, гинекологии и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перинатологии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БУ ВО «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СурГУ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», Заслуженный врач РФ,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Л.Д.Белоцерковцева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4500563" y="666073"/>
            <a:ext cx="500067" cy="5500728"/>
          </a:xfrm>
          <a:prstGeom prst="rect">
            <a:avLst/>
          </a:prstGeom>
          <a:solidFill>
            <a:schemeClr val="accent6">
              <a:lumMod val="60000"/>
              <a:lumOff val="4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00233" y="3143248"/>
            <a:ext cx="4857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к.м.н., заместитель главного врача по медицинской части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И.И.Киличева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15" name="Picture 4" descr="G:\Disk2\фото на индентификационную карту\администрация\белоцерковцева-л.д..jpg"/>
          <p:cNvPicPr>
            <a:picLocks noChangeAspect="1" noChangeArrowheads="1"/>
          </p:cNvPicPr>
          <p:nvPr/>
        </p:nvPicPr>
        <p:blipFill>
          <a:blip r:embed="rId5" cstate="screen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736"/>
            <a:ext cx="904184" cy="1358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:\Disk2\фото на индентификационную карту\администрация\килии19712.jpg"/>
          <p:cNvPicPr>
            <a:picLocks noChangeAspect="1" noChangeArrowheads="1"/>
          </p:cNvPicPr>
          <p:nvPr/>
        </p:nvPicPr>
        <p:blipFill>
          <a:blip r:embed="rId6" cstate="screen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000372"/>
            <a:ext cx="951432" cy="1140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5400000">
            <a:off x="4250529" y="2321711"/>
            <a:ext cx="1000135" cy="5500728"/>
          </a:xfrm>
          <a:prstGeom prst="rect">
            <a:avLst/>
          </a:prstGeom>
          <a:solidFill>
            <a:schemeClr val="accent6">
              <a:lumMod val="60000"/>
              <a:lumOff val="4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000232" y="4572008"/>
            <a:ext cx="48577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Заместитель  главного врача по работе с сестринским персоналом, председатель Региональной общественной организации «ЛИГА АКУШЕРОК»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Т.И.Салимова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22530" name="Picture 2" descr="\\Depo\temp\Игнатенко ЛА\Новая папка\2C0X695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2910" y="4429132"/>
            <a:ext cx="857256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32575-4CD9-4647-87B5-037639769E05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14348" y="1785926"/>
            <a:ext cx="7800109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Сургутский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клинический перинатальный центр выражает огромную благодарность своим коллегам и партнерам</a:t>
            </a:r>
          </a:p>
        </p:txBody>
      </p:sp>
      <p:pic>
        <p:nvPicPr>
          <p:cNvPr id="21506" name="Picture 2" descr="C:\Documents and Settings\Людмила Анатольевна\Рабочий стол\для презентаций\Наша 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0"/>
            <a:ext cx="7429552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 rot="5400000">
            <a:off x="-1607343" y="2607469"/>
            <a:ext cx="5429250" cy="928687"/>
          </a:xfrm>
          <a:prstGeom prst="roundRect">
            <a:avLst/>
          </a:prstGeom>
          <a:solidFill>
            <a:schemeClr val="accent3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8625" y="785800"/>
            <a:ext cx="5429250" cy="785812"/>
          </a:xfrm>
          <a:prstGeom prst="roundRect">
            <a:avLst/>
          </a:prstGeom>
          <a:solidFill>
            <a:schemeClr val="accent3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4572000" y="3214688"/>
            <a:ext cx="6430963" cy="15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428331" y="3358357"/>
            <a:ext cx="643096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86438" y="2071688"/>
            <a:ext cx="2214562" cy="15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224588" y="2224088"/>
            <a:ext cx="2214562" cy="15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919788" y="3990975"/>
            <a:ext cx="2214562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57938" y="4143375"/>
            <a:ext cx="2214562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5C1BA-5C75-44DE-ACDB-5E5B44BE296E}" type="slidenum">
              <a:rPr lang="ru-RU"/>
              <a:pPr>
                <a:defRPr/>
              </a:pPr>
              <a:t>29</a:t>
            </a:fld>
            <a:endParaRPr lang="ru-RU"/>
          </a:p>
        </p:txBody>
      </p:sp>
      <p:pic>
        <p:nvPicPr>
          <p:cNvPr id="8" name="Picture 2" descr="D:\архив фото\2C0X579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0813" y="357188"/>
            <a:ext cx="2286000" cy="1524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D:\архив фото\2C0X40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00813" y="2333625"/>
            <a:ext cx="2286000" cy="1524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D:\архив фото\2C0X882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00813" y="4357688"/>
            <a:ext cx="2244725" cy="207168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6519863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 графического оформления презентации: </a:t>
            </a:r>
            <a:r>
              <a:rPr lang="ru-RU" sz="1600" b="1" cap="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Игнатенко Л.А.</a:t>
            </a:r>
          </a:p>
        </p:txBody>
      </p:sp>
      <p:pic>
        <p:nvPicPr>
          <p:cNvPr id="19" name="Picture 6" descr="C:\Documents and Settings\Людмила Анатольевна\Рабочий стол\для презентаций\Без имени-18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85918" y="1714488"/>
            <a:ext cx="3857625" cy="289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71472" y="1571613"/>
            <a:ext cx="928694" cy="41549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СКПЦ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719720"/>
            <a:ext cx="5572164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БУ ХМАО-ЮГРА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25F5A-07F3-4848-9532-488B19B18116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42875" y="5413375"/>
            <a:ext cx="8734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Сургутский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клинический перинатальный центр – самый крупный на территории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ХМАО-Югры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и один из самых крупных по объемам помощи в Уральском Федеральном округе</a:t>
            </a:r>
          </a:p>
        </p:txBody>
      </p:sp>
      <p:pic>
        <p:nvPicPr>
          <p:cNvPr id="79875" name="Picture 3" descr="карта-зона СКП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3413"/>
            <a:ext cx="6726238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64" name="WordArt 4"/>
          <p:cNvSpPr>
            <a:spLocks noChangeArrowheads="1" noChangeShapeType="1" noTextEdit="1"/>
          </p:cNvSpPr>
          <p:nvPr/>
        </p:nvSpPr>
        <p:spPr bwMode="auto">
          <a:xfrm>
            <a:off x="2500298" y="285728"/>
            <a:ext cx="6357982" cy="6429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10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Зона </a:t>
            </a:r>
            <a:r>
              <a:rPr lang="ru-RU" sz="6000" b="1" kern="10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влияния СКПЦ</a:t>
            </a:r>
            <a:endParaRPr lang="ru-RU" sz="6000" b="1" kern="10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9879" name="Picture 10" descr="герб"/>
          <p:cNvPicPr>
            <a:picLocks noChangeAspect="1" noChangeArrowheads="1"/>
          </p:cNvPicPr>
          <p:nvPr/>
        </p:nvPicPr>
        <p:blipFill>
          <a:blip r:embed="rId4"/>
          <a:srcRect l="18822" t="6618" r="20171"/>
          <a:stretch>
            <a:fillRect/>
          </a:stretch>
        </p:blipFill>
        <p:spPr bwMode="auto">
          <a:xfrm>
            <a:off x="146024" y="109519"/>
            <a:ext cx="7112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ая выноска 13"/>
          <p:cNvSpPr/>
          <p:nvPr/>
        </p:nvSpPr>
        <p:spPr>
          <a:xfrm>
            <a:off x="5786446" y="4071942"/>
            <a:ext cx="2714644" cy="1285884"/>
          </a:xfrm>
          <a:prstGeom prst="wedgeRectCallout">
            <a:avLst>
              <a:gd name="adj1" fmla="val -135823"/>
              <a:gd name="adj2" fmla="val -84625"/>
            </a:avLst>
          </a:prstGeom>
          <a:blipFill>
            <a:blip r:embed="rId5" cstate="screen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76938" y="882502"/>
            <a:ext cx="2788154" cy="3955725"/>
          </a:xfrm>
          <a:custGeom>
            <a:avLst/>
            <a:gdLst>
              <a:gd name="connsiteX0" fmla="*/ 1024541 w 2788154"/>
              <a:gd name="connsiteY0" fmla="*/ 297712 h 3955725"/>
              <a:gd name="connsiteX1" fmla="*/ 982011 w 2788154"/>
              <a:gd name="connsiteY1" fmla="*/ 233917 h 3955725"/>
              <a:gd name="connsiteX2" fmla="*/ 960746 w 2788154"/>
              <a:gd name="connsiteY2" fmla="*/ 159489 h 3955725"/>
              <a:gd name="connsiteX3" fmla="*/ 950113 w 2788154"/>
              <a:gd name="connsiteY3" fmla="*/ 63796 h 3955725"/>
              <a:gd name="connsiteX4" fmla="*/ 928848 w 2788154"/>
              <a:gd name="connsiteY4" fmla="*/ 31898 h 3955725"/>
              <a:gd name="connsiteX5" fmla="*/ 865053 w 2788154"/>
              <a:gd name="connsiteY5" fmla="*/ 0 h 3955725"/>
              <a:gd name="connsiteX6" fmla="*/ 801257 w 2788154"/>
              <a:gd name="connsiteY6" fmla="*/ 31898 h 3955725"/>
              <a:gd name="connsiteX7" fmla="*/ 779992 w 2788154"/>
              <a:gd name="connsiteY7" fmla="*/ 63796 h 3955725"/>
              <a:gd name="connsiteX8" fmla="*/ 726829 w 2788154"/>
              <a:gd name="connsiteY8" fmla="*/ 116958 h 3955725"/>
              <a:gd name="connsiteX9" fmla="*/ 705564 w 2788154"/>
              <a:gd name="connsiteY9" fmla="*/ 138224 h 3955725"/>
              <a:gd name="connsiteX10" fmla="*/ 631136 w 2788154"/>
              <a:gd name="connsiteY10" fmla="*/ 223284 h 3955725"/>
              <a:gd name="connsiteX11" fmla="*/ 599239 w 2788154"/>
              <a:gd name="connsiteY11" fmla="*/ 233917 h 3955725"/>
              <a:gd name="connsiteX12" fmla="*/ 386588 w 2788154"/>
              <a:gd name="connsiteY12" fmla="*/ 233917 h 3955725"/>
              <a:gd name="connsiteX13" fmla="*/ 354690 w 2788154"/>
              <a:gd name="connsiteY13" fmla="*/ 255182 h 3955725"/>
              <a:gd name="connsiteX14" fmla="*/ 301527 w 2788154"/>
              <a:gd name="connsiteY14" fmla="*/ 329610 h 3955725"/>
              <a:gd name="connsiteX15" fmla="*/ 280262 w 2788154"/>
              <a:gd name="connsiteY15" fmla="*/ 361507 h 3955725"/>
              <a:gd name="connsiteX16" fmla="*/ 269629 w 2788154"/>
              <a:gd name="connsiteY16" fmla="*/ 393405 h 3955725"/>
              <a:gd name="connsiteX17" fmla="*/ 258997 w 2788154"/>
              <a:gd name="connsiteY17" fmla="*/ 563526 h 3955725"/>
              <a:gd name="connsiteX18" fmla="*/ 248364 w 2788154"/>
              <a:gd name="connsiteY18" fmla="*/ 595424 h 3955725"/>
              <a:gd name="connsiteX19" fmla="*/ 205834 w 2788154"/>
              <a:gd name="connsiteY19" fmla="*/ 659219 h 3955725"/>
              <a:gd name="connsiteX20" fmla="*/ 184569 w 2788154"/>
              <a:gd name="connsiteY20" fmla="*/ 701749 h 3955725"/>
              <a:gd name="connsiteX21" fmla="*/ 163304 w 2788154"/>
              <a:gd name="connsiteY21" fmla="*/ 733647 h 3955725"/>
              <a:gd name="connsiteX22" fmla="*/ 142039 w 2788154"/>
              <a:gd name="connsiteY22" fmla="*/ 797442 h 3955725"/>
              <a:gd name="connsiteX23" fmla="*/ 131406 w 2788154"/>
              <a:gd name="connsiteY23" fmla="*/ 829340 h 3955725"/>
              <a:gd name="connsiteX24" fmla="*/ 110141 w 2788154"/>
              <a:gd name="connsiteY24" fmla="*/ 956931 h 3955725"/>
              <a:gd name="connsiteX25" fmla="*/ 99509 w 2788154"/>
              <a:gd name="connsiteY25" fmla="*/ 1010093 h 3955725"/>
              <a:gd name="connsiteX26" fmla="*/ 88876 w 2788154"/>
              <a:gd name="connsiteY26" fmla="*/ 1095154 h 3955725"/>
              <a:gd name="connsiteX27" fmla="*/ 78243 w 2788154"/>
              <a:gd name="connsiteY27" fmla="*/ 1190847 h 3955725"/>
              <a:gd name="connsiteX28" fmla="*/ 46346 w 2788154"/>
              <a:gd name="connsiteY28" fmla="*/ 1265275 h 3955725"/>
              <a:gd name="connsiteX29" fmla="*/ 25081 w 2788154"/>
              <a:gd name="connsiteY29" fmla="*/ 1329070 h 3955725"/>
              <a:gd name="connsiteX30" fmla="*/ 3815 w 2788154"/>
              <a:gd name="connsiteY30" fmla="*/ 1403498 h 3955725"/>
              <a:gd name="connsiteX31" fmla="*/ 14448 w 2788154"/>
              <a:gd name="connsiteY31" fmla="*/ 1701210 h 3955725"/>
              <a:gd name="connsiteX32" fmla="*/ 56978 w 2788154"/>
              <a:gd name="connsiteY32" fmla="*/ 1765005 h 3955725"/>
              <a:gd name="connsiteX33" fmla="*/ 99509 w 2788154"/>
              <a:gd name="connsiteY33" fmla="*/ 1818168 h 3955725"/>
              <a:gd name="connsiteX34" fmla="*/ 142039 w 2788154"/>
              <a:gd name="connsiteY34" fmla="*/ 1881963 h 3955725"/>
              <a:gd name="connsiteX35" fmla="*/ 195202 w 2788154"/>
              <a:gd name="connsiteY35" fmla="*/ 1977656 h 3955725"/>
              <a:gd name="connsiteX36" fmla="*/ 216467 w 2788154"/>
              <a:gd name="connsiteY36" fmla="*/ 2009554 h 3955725"/>
              <a:gd name="connsiteX37" fmla="*/ 248364 w 2788154"/>
              <a:gd name="connsiteY37" fmla="*/ 2062717 h 3955725"/>
              <a:gd name="connsiteX38" fmla="*/ 290895 w 2788154"/>
              <a:gd name="connsiteY38" fmla="*/ 2115879 h 3955725"/>
              <a:gd name="connsiteX39" fmla="*/ 375955 w 2788154"/>
              <a:gd name="connsiteY39" fmla="*/ 2211572 h 3955725"/>
              <a:gd name="connsiteX40" fmla="*/ 439750 w 2788154"/>
              <a:gd name="connsiteY40" fmla="*/ 2254103 h 3955725"/>
              <a:gd name="connsiteX41" fmla="*/ 482281 w 2788154"/>
              <a:gd name="connsiteY41" fmla="*/ 2296633 h 3955725"/>
              <a:gd name="connsiteX42" fmla="*/ 546076 w 2788154"/>
              <a:gd name="connsiteY42" fmla="*/ 2339163 h 3955725"/>
              <a:gd name="connsiteX43" fmla="*/ 556709 w 2788154"/>
              <a:gd name="connsiteY43" fmla="*/ 2381693 h 3955725"/>
              <a:gd name="connsiteX44" fmla="*/ 567341 w 2788154"/>
              <a:gd name="connsiteY44" fmla="*/ 2785731 h 3955725"/>
              <a:gd name="connsiteX45" fmla="*/ 577974 w 2788154"/>
              <a:gd name="connsiteY45" fmla="*/ 2828261 h 3955725"/>
              <a:gd name="connsiteX46" fmla="*/ 631136 w 2788154"/>
              <a:gd name="connsiteY46" fmla="*/ 2913321 h 3955725"/>
              <a:gd name="connsiteX47" fmla="*/ 684299 w 2788154"/>
              <a:gd name="connsiteY47" fmla="*/ 2955851 h 3955725"/>
              <a:gd name="connsiteX48" fmla="*/ 705564 w 2788154"/>
              <a:gd name="connsiteY48" fmla="*/ 2987749 h 3955725"/>
              <a:gd name="connsiteX49" fmla="*/ 716197 w 2788154"/>
              <a:gd name="connsiteY49" fmla="*/ 3019647 h 3955725"/>
              <a:gd name="connsiteX50" fmla="*/ 748095 w 2788154"/>
              <a:gd name="connsiteY50" fmla="*/ 3051545 h 3955725"/>
              <a:gd name="connsiteX51" fmla="*/ 769360 w 2788154"/>
              <a:gd name="connsiteY51" fmla="*/ 3327991 h 3955725"/>
              <a:gd name="connsiteX52" fmla="*/ 790625 w 2788154"/>
              <a:gd name="connsiteY52" fmla="*/ 3402419 h 3955725"/>
              <a:gd name="connsiteX53" fmla="*/ 822522 w 2788154"/>
              <a:gd name="connsiteY53" fmla="*/ 3423684 h 3955725"/>
              <a:gd name="connsiteX54" fmla="*/ 843788 w 2788154"/>
              <a:gd name="connsiteY54" fmla="*/ 3444949 h 3955725"/>
              <a:gd name="connsiteX55" fmla="*/ 907583 w 2788154"/>
              <a:gd name="connsiteY55" fmla="*/ 3498112 h 3955725"/>
              <a:gd name="connsiteX56" fmla="*/ 971378 w 2788154"/>
              <a:gd name="connsiteY56" fmla="*/ 3508745 h 3955725"/>
              <a:gd name="connsiteX57" fmla="*/ 1003276 w 2788154"/>
              <a:gd name="connsiteY57" fmla="*/ 3519377 h 3955725"/>
              <a:gd name="connsiteX58" fmla="*/ 1013909 w 2788154"/>
              <a:gd name="connsiteY58" fmla="*/ 3551275 h 3955725"/>
              <a:gd name="connsiteX59" fmla="*/ 1024541 w 2788154"/>
              <a:gd name="connsiteY59" fmla="*/ 3615070 h 3955725"/>
              <a:gd name="connsiteX60" fmla="*/ 1045806 w 2788154"/>
              <a:gd name="connsiteY60" fmla="*/ 3710763 h 3955725"/>
              <a:gd name="connsiteX61" fmla="*/ 1088336 w 2788154"/>
              <a:gd name="connsiteY61" fmla="*/ 3795824 h 3955725"/>
              <a:gd name="connsiteX62" fmla="*/ 1130867 w 2788154"/>
              <a:gd name="connsiteY62" fmla="*/ 3891517 h 3955725"/>
              <a:gd name="connsiteX63" fmla="*/ 1173397 w 2788154"/>
              <a:gd name="connsiteY63" fmla="*/ 3912782 h 3955725"/>
              <a:gd name="connsiteX64" fmla="*/ 1205295 w 2788154"/>
              <a:gd name="connsiteY64" fmla="*/ 3934047 h 3955725"/>
              <a:gd name="connsiteX65" fmla="*/ 1279722 w 2788154"/>
              <a:gd name="connsiteY65" fmla="*/ 3955312 h 3955725"/>
              <a:gd name="connsiteX66" fmla="*/ 1396681 w 2788154"/>
              <a:gd name="connsiteY66" fmla="*/ 3944679 h 3955725"/>
              <a:gd name="connsiteX67" fmla="*/ 1460476 w 2788154"/>
              <a:gd name="connsiteY67" fmla="*/ 3902149 h 3955725"/>
              <a:gd name="connsiteX68" fmla="*/ 1524271 w 2788154"/>
              <a:gd name="connsiteY68" fmla="*/ 3848986 h 3955725"/>
              <a:gd name="connsiteX69" fmla="*/ 1545536 w 2788154"/>
              <a:gd name="connsiteY69" fmla="*/ 3785191 h 3955725"/>
              <a:gd name="connsiteX70" fmla="*/ 1556169 w 2788154"/>
              <a:gd name="connsiteY70" fmla="*/ 3732028 h 3955725"/>
              <a:gd name="connsiteX71" fmla="*/ 1577434 w 2788154"/>
              <a:gd name="connsiteY71" fmla="*/ 3700131 h 3955725"/>
              <a:gd name="connsiteX72" fmla="*/ 1715657 w 2788154"/>
              <a:gd name="connsiteY72" fmla="*/ 3668233 h 3955725"/>
              <a:gd name="connsiteX73" fmla="*/ 1747555 w 2788154"/>
              <a:gd name="connsiteY73" fmla="*/ 3657600 h 3955725"/>
              <a:gd name="connsiteX74" fmla="*/ 1853881 w 2788154"/>
              <a:gd name="connsiteY74" fmla="*/ 3646968 h 3955725"/>
              <a:gd name="connsiteX75" fmla="*/ 1885778 w 2788154"/>
              <a:gd name="connsiteY75" fmla="*/ 3625703 h 3955725"/>
              <a:gd name="connsiteX76" fmla="*/ 1907043 w 2788154"/>
              <a:gd name="connsiteY76" fmla="*/ 3593805 h 3955725"/>
              <a:gd name="connsiteX77" fmla="*/ 1928309 w 2788154"/>
              <a:gd name="connsiteY77" fmla="*/ 3572540 h 3955725"/>
              <a:gd name="connsiteX78" fmla="*/ 1970839 w 2788154"/>
              <a:gd name="connsiteY78" fmla="*/ 3508745 h 3955725"/>
              <a:gd name="connsiteX79" fmla="*/ 1992104 w 2788154"/>
              <a:gd name="connsiteY79" fmla="*/ 3476847 h 3955725"/>
              <a:gd name="connsiteX80" fmla="*/ 2055899 w 2788154"/>
              <a:gd name="connsiteY80" fmla="*/ 3391786 h 3955725"/>
              <a:gd name="connsiteX81" fmla="*/ 2151592 w 2788154"/>
              <a:gd name="connsiteY81" fmla="*/ 3338624 h 3955725"/>
              <a:gd name="connsiteX82" fmla="*/ 2385509 w 2788154"/>
              <a:gd name="connsiteY82" fmla="*/ 3327991 h 3955725"/>
              <a:gd name="connsiteX83" fmla="*/ 2385509 w 2788154"/>
              <a:gd name="connsiteY83" fmla="*/ 3115340 h 3955725"/>
              <a:gd name="connsiteX84" fmla="*/ 2364243 w 2788154"/>
              <a:gd name="connsiteY84" fmla="*/ 3051545 h 3955725"/>
              <a:gd name="connsiteX85" fmla="*/ 2396141 w 2788154"/>
              <a:gd name="connsiteY85" fmla="*/ 2955851 h 3955725"/>
              <a:gd name="connsiteX86" fmla="*/ 2428039 w 2788154"/>
              <a:gd name="connsiteY86" fmla="*/ 2945219 h 3955725"/>
              <a:gd name="connsiteX87" fmla="*/ 2459936 w 2788154"/>
              <a:gd name="connsiteY87" fmla="*/ 2913321 h 3955725"/>
              <a:gd name="connsiteX88" fmla="*/ 2481202 w 2788154"/>
              <a:gd name="connsiteY88" fmla="*/ 2796363 h 3955725"/>
              <a:gd name="connsiteX89" fmla="*/ 2513099 w 2788154"/>
              <a:gd name="connsiteY89" fmla="*/ 2764465 h 3955725"/>
              <a:gd name="connsiteX90" fmla="*/ 2534364 w 2788154"/>
              <a:gd name="connsiteY90" fmla="*/ 2732568 h 3955725"/>
              <a:gd name="connsiteX91" fmla="*/ 2534364 w 2788154"/>
              <a:gd name="connsiteY91" fmla="*/ 2434856 h 3955725"/>
              <a:gd name="connsiteX92" fmla="*/ 2513099 w 2788154"/>
              <a:gd name="connsiteY92" fmla="*/ 2402958 h 3955725"/>
              <a:gd name="connsiteX93" fmla="*/ 2502467 w 2788154"/>
              <a:gd name="connsiteY93" fmla="*/ 2371061 h 3955725"/>
              <a:gd name="connsiteX94" fmla="*/ 2470569 w 2788154"/>
              <a:gd name="connsiteY94" fmla="*/ 2339163 h 3955725"/>
              <a:gd name="connsiteX95" fmla="*/ 2438671 w 2788154"/>
              <a:gd name="connsiteY95" fmla="*/ 2296633 h 3955725"/>
              <a:gd name="connsiteX96" fmla="*/ 2428039 w 2788154"/>
              <a:gd name="connsiteY96" fmla="*/ 2264735 h 3955725"/>
              <a:gd name="connsiteX97" fmla="*/ 2385509 w 2788154"/>
              <a:gd name="connsiteY97" fmla="*/ 2190307 h 3955725"/>
              <a:gd name="connsiteX98" fmla="*/ 2396141 w 2788154"/>
              <a:gd name="connsiteY98" fmla="*/ 2158410 h 3955725"/>
              <a:gd name="connsiteX99" fmla="*/ 2428039 w 2788154"/>
              <a:gd name="connsiteY99" fmla="*/ 2137145 h 3955725"/>
              <a:gd name="connsiteX100" fmla="*/ 2481202 w 2788154"/>
              <a:gd name="connsiteY100" fmla="*/ 2105247 h 3955725"/>
              <a:gd name="connsiteX101" fmla="*/ 2544997 w 2788154"/>
              <a:gd name="connsiteY101" fmla="*/ 2062717 h 3955725"/>
              <a:gd name="connsiteX102" fmla="*/ 2598160 w 2788154"/>
              <a:gd name="connsiteY102" fmla="*/ 2009554 h 3955725"/>
              <a:gd name="connsiteX103" fmla="*/ 2598160 w 2788154"/>
              <a:gd name="connsiteY103" fmla="*/ 1924493 h 3955725"/>
              <a:gd name="connsiteX104" fmla="*/ 2566262 w 2788154"/>
              <a:gd name="connsiteY104" fmla="*/ 1892596 h 3955725"/>
              <a:gd name="connsiteX105" fmla="*/ 2544997 w 2788154"/>
              <a:gd name="connsiteY105" fmla="*/ 1828800 h 3955725"/>
              <a:gd name="connsiteX106" fmla="*/ 2555629 w 2788154"/>
              <a:gd name="connsiteY106" fmla="*/ 1754372 h 3955725"/>
              <a:gd name="connsiteX107" fmla="*/ 2608792 w 2788154"/>
              <a:gd name="connsiteY107" fmla="*/ 1658679 h 3955725"/>
              <a:gd name="connsiteX108" fmla="*/ 2640690 w 2788154"/>
              <a:gd name="connsiteY108" fmla="*/ 1637414 h 3955725"/>
              <a:gd name="connsiteX109" fmla="*/ 2683220 w 2788154"/>
              <a:gd name="connsiteY109" fmla="*/ 1584251 h 3955725"/>
              <a:gd name="connsiteX110" fmla="*/ 2704485 w 2788154"/>
              <a:gd name="connsiteY110" fmla="*/ 1552354 h 3955725"/>
              <a:gd name="connsiteX111" fmla="*/ 2768281 w 2788154"/>
              <a:gd name="connsiteY111" fmla="*/ 1499191 h 3955725"/>
              <a:gd name="connsiteX112" fmla="*/ 2757648 w 2788154"/>
              <a:gd name="connsiteY112" fmla="*/ 1382233 h 3955725"/>
              <a:gd name="connsiteX113" fmla="*/ 2747015 w 2788154"/>
              <a:gd name="connsiteY113" fmla="*/ 1339703 h 3955725"/>
              <a:gd name="connsiteX114" fmla="*/ 2683220 w 2788154"/>
              <a:gd name="connsiteY114" fmla="*/ 1275907 h 3955725"/>
              <a:gd name="connsiteX115" fmla="*/ 2651322 w 2788154"/>
              <a:gd name="connsiteY115" fmla="*/ 1244010 h 3955725"/>
              <a:gd name="connsiteX116" fmla="*/ 2630057 w 2788154"/>
              <a:gd name="connsiteY116" fmla="*/ 1212112 h 3955725"/>
              <a:gd name="connsiteX117" fmla="*/ 2640690 w 2788154"/>
              <a:gd name="connsiteY117" fmla="*/ 1180214 h 3955725"/>
              <a:gd name="connsiteX118" fmla="*/ 2598160 w 2788154"/>
              <a:gd name="connsiteY118" fmla="*/ 999461 h 3955725"/>
              <a:gd name="connsiteX119" fmla="*/ 2566262 w 2788154"/>
              <a:gd name="connsiteY119" fmla="*/ 978196 h 3955725"/>
              <a:gd name="connsiteX120" fmla="*/ 2513099 w 2788154"/>
              <a:gd name="connsiteY120" fmla="*/ 925033 h 3955725"/>
              <a:gd name="connsiteX121" fmla="*/ 2491834 w 2788154"/>
              <a:gd name="connsiteY121" fmla="*/ 893135 h 3955725"/>
              <a:gd name="connsiteX122" fmla="*/ 2385509 w 2788154"/>
              <a:gd name="connsiteY122" fmla="*/ 850605 h 3955725"/>
              <a:gd name="connsiteX123" fmla="*/ 2321713 w 2788154"/>
              <a:gd name="connsiteY123" fmla="*/ 829340 h 3955725"/>
              <a:gd name="connsiteX124" fmla="*/ 2289815 w 2788154"/>
              <a:gd name="connsiteY124" fmla="*/ 818707 h 3955725"/>
              <a:gd name="connsiteX125" fmla="*/ 2215388 w 2788154"/>
              <a:gd name="connsiteY125" fmla="*/ 893135 h 3955725"/>
              <a:gd name="connsiteX126" fmla="*/ 2183490 w 2788154"/>
              <a:gd name="connsiteY126" fmla="*/ 925033 h 3955725"/>
              <a:gd name="connsiteX127" fmla="*/ 2162225 w 2788154"/>
              <a:gd name="connsiteY127" fmla="*/ 967563 h 3955725"/>
              <a:gd name="connsiteX128" fmla="*/ 2055899 w 2788154"/>
              <a:gd name="connsiteY128" fmla="*/ 978196 h 3955725"/>
              <a:gd name="connsiteX129" fmla="*/ 1896411 w 2788154"/>
              <a:gd name="connsiteY129" fmla="*/ 978196 h 3955725"/>
              <a:gd name="connsiteX130" fmla="*/ 1864513 w 2788154"/>
              <a:gd name="connsiteY130" fmla="*/ 956931 h 3955725"/>
              <a:gd name="connsiteX131" fmla="*/ 1790085 w 2788154"/>
              <a:gd name="connsiteY131" fmla="*/ 914400 h 3955725"/>
              <a:gd name="connsiteX132" fmla="*/ 1768820 w 2788154"/>
              <a:gd name="connsiteY132" fmla="*/ 882503 h 3955725"/>
              <a:gd name="connsiteX133" fmla="*/ 1747555 w 2788154"/>
              <a:gd name="connsiteY133" fmla="*/ 818707 h 3955725"/>
              <a:gd name="connsiteX134" fmla="*/ 1694392 w 2788154"/>
              <a:gd name="connsiteY134" fmla="*/ 754912 h 3955725"/>
              <a:gd name="connsiteX135" fmla="*/ 1630597 w 2788154"/>
              <a:gd name="connsiteY135" fmla="*/ 723014 h 3955725"/>
              <a:gd name="connsiteX136" fmla="*/ 1556169 w 2788154"/>
              <a:gd name="connsiteY136" fmla="*/ 691117 h 3955725"/>
              <a:gd name="connsiteX137" fmla="*/ 1428578 w 2788154"/>
              <a:gd name="connsiteY137" fmla="*/ 701749 h 3955725"/>
              <a:gd name="connsiteX138" fmla="*/ 1364783 w 2788154"/>
              <a:gd name="connsiteY138" fmla="*/ 723014 h 3955725"/>
              <a:gd name="connsiteX139" fmla="*/ 1300988 w 2788154"/>
              <a:gd name="connsiteY139" fmla="*/ 733647 h 3955725"/>
              <a:gd name="connsiteX140" fmla="*/ 1003276 w 2788154"/>
              <a:gd name="connsiteY140" fmla="*/ 723014 h 3955725"/>
              <a:gd name="connsiteX141" fmla="*/ 960746 w 2788154"/>
              <a:gd name="connsiteY141" fmla="*/ 712382 h 3955725"/>
              <a:gd name="connsiteX142" fmla="*/ 928848 w 2788154"/>
              <a:gd name="connsiteY142" fmla="*/ 680484 h 3955725"/>
              <a:gd name="connsiteX143" fmla="*/ 939481 w 2788154"/>
              <a:gd name="connsiteY143" fmla="*/ 584791 h 3955725"/>
              <a:gd name="connsiteX144" fmla="*/ 982011 w 2788154"/>
              <a:gd name="connsiteY144" fmla="*/ 510363 h 3955725"/>
              <a:gd name="connsiteX145" fmla="*/ 960746 w 2788154"/>
              <a:gd name="connsiteY145" fmla="*/ 297712 h 3955725"/>
              <a:gd name="connsiteX146" fmla="*/ 971378 w 2788154"/>
              <a:gd name="connsiteY146" fmla="*/ 233917 h 39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788154" h="3955725">
                <a:moveTo>
                  <a:pt x="1024541" y="297712"/>
                </a:moveTo>
                <a:cubicBezTo>
                  <a:pt x="1010364" y="276447"/>
                  <a:pt x="988210" y="258711"/>
                  <a:pt x="982011" y="233917"/>
                </a:cubicBezTo>
                <a:cubicBezTo>
                  <a:pt x="968660" y="180513"/>
                  <a:pt x="975999" y="205249"/>
                  <a:pt x="960746" y="159489"/>
                </a:cubicBezTo>
                <a:cubicBezTo>
                  <a:pt x="957202" y="127591"/>
                  <a:pt x="957897" y="94932"/>
                  <a:pt x="950113" y="63796"/>
                </a:cubicBezTo>
                <a:cubicBezTo>
                  <a:pt x="947014" y="51399"/>
                  <a:pt x="937884" y="40934"/>
                  <a:pt x="928848" y="31898"/>
                </a:cubicBezTo>
                <a:cubicBezTo>
                  <a:pt x="908238" y="11288"/>
                  <a:pt x="890995" y="8648"/>
                  <a:pt x="865053" y="0"/>
                </a:cubicBezTo>
                <a:cubicBezTo>
                  <a:pt x="839111" y="8648"/>
                  <a:pt x="821868" y="11287"/>
                  <a:pt x="801257" y="31898"/>
                </a:cubicBezTo>
                <a:cubicBezTo>
                  <a:pt x="792221" y="40934"/>
                  <a:pt x="788407" y="54179"/>
                  <a:pt x="779992" y="63796"/>
                </a:cubicBezTo>
                <a:cubicBezTo>
                  <a:pt x="763489" y="82656"/>
                  <a:pt x="744550" y="99237"/>
                  <a:pt x="726829" y="116958"/>
                </a:cubicBezTo>
                <a:cubicBezTo>
                  <a:pt x="719740" y="124047"/>
                  <a:pt x="711125" y="129883"/>
                  <a:pt x="705564" y="138224"/>
                </a:cubicBezTo>
                <a:cubicBezTo>
                  <a:pt x="673665" y="186073"/>
                  <a:pt x="675439" y="201132"/>
                  <a:pt x="631136" y="223284"/>
                </a:cubicBezTo>
                <a:cubicBezTo>
                  <a:pt x="621112" y="228296"/>
                  <a:pt x="609871" y="230373"/>
                  <a:pt x="599239" y="233917"/>
                </a:cubicBezTo>
                <a:cubicBezTo>
                  <a:pt x="510251" y="216119"/>
                  <a:pt x="515695" y="212399"/>
                  <a:pt x="386588" y="233917"/>
                </a:cubicBezTo>
                <a:cubicBezTo>
                  <a:pt x="373983" y="236018"/>
                  <a:pt x="365323" y="248094"/>
                  <a:pt x="354690" y="255182"/>
                </a:cubicBezTo>
                <a:cubicBezTo>
                  <a:pt x="304575" y="330353"/>
                  <a:pt x="367468" y="237292"/>
                  <a:pt x="301527" y="329610"/>
                </a:cubicBezTo>
                <a:cubicBezTo>
                  <a:pt x="294100" y="340008"/>
                  <a:pt x="285977" y="350078"/>
                  <a:pt x="280262" y="361507"/>
                </a:cubicBezTo>
                <a:cubicBezTo>
                  <a:pt x="275250" y="371532"/>
                  <a:pt x="273173" y="382772"/>
                  <a:pt x="269629" y="393405"/>
                </a:cubicBezTo>
                <a:cubicBezTo>
                  <a:pt x="266085" y="450112"/>
                  <a:pt x="264945" y="507021"/>
                  <a:pt x="258997" y="563526"/>
                </a:cubicBezTo>
                <a:cubicBezTo>
                  <a:pt x="257824" y="574672"/>
                  <a:pt x="253807" y="585627"/>
                  <a:pt x="248364" y="595424"/>
                </a:cubicBezTo>
                <a:cubicBezTo>
                  <a:pt x="235952" y="617765"/>
                  <a:pt x="217264" y="636360"/>
                  <a:pt x="205834" y="659219"/>
                </a:cubicBezTo>
                <a:cubicBezTo>
                  <a:pt x="198746" y="673396"/>
                  <a:pt x="192433" y="687987"/>
                  <a:pt x="184569" y="701749"/>
                </a:cubicBezTo>
                <a:cubicBezTo>
                  <a:pt x="178229" y="712844"/>
                  <a:pt x="168494" y="721970"/>
                  <a:pt x="163304" y="733647"/>
                </a:cubicBezTo>
                <a:cubicBezTo>
                  <a:pt x="154200" y="754130"/>
                  <a:pt x="149127" y="776177"/>
                  <a:pt x="142039" y="797442"/>
                </a:cubicBezTo>
                <a:cubicBezTo>
                  <a:pt x="138495" y="808075"/>
                  <a:pt x="133604" y="818350"/>
                  <a:pt x="131406" y="829340"/>
                </a:cubicBezTo>
                <a:cubicBezTo>
                  <a:pt x="106349" y="954633"/>
                  <a:pt x="136519" y="798665"/>
                  <a:pt x="110141" y="956931"/>
                </a:cubicBezTo>
                <a:cubicBezTo>
                  <a:pt x="107170" y="974757"/>
                  <a:pt x="102257" y="992232"/>
                  <a:pt x="99509" y="1010093"/>
                </a:cubicBezTo>
                <a:cubicBezTo>
                  <a:pt x="95164" y="1038335"/>
                  <a:pt x="92215" y="1066775"/>
                  <a:pt x="88876" y="1095154"/>
                </a:cubicBezTo>
                <a:cubicBezTo>
                  <a:pt x="85126" y="1127028"/>
                  <a:pt x="83123" y="1159126"/>
                  <a:pt x="78243" y="1190847"/>
                </a:cubicBezTo>
                <a:cubicBezTo>
                  <a:pt x="66662" y="1266127"/>
                  <a:pt x="73837" y="1203420"/>
                  <a:pt x="46346" y="1265275"/>
                </a:cubicBezTo>
                <a:cubicBezTo>
                  <a:pt x="37242" y="1285758"/>
                  <a:pt x="32169" y="1307805"/>
                  <a:pt x="25081" y="1329070"/>
                </a:cubicBezTo>
                <a:cubicBezTo>
                  <a:pt x="9826" y="1374835"/>
                  <a:pt x="17168" y="1350090"/>
                  <a:pt x="3815" y="1403498"/>
                </a:cubicBezTo>
                <a:cubicBezTo>
                  <a:pt x="7359" y="1502735"/>
                  <a:pt x="0" y="1602966"/>
                  <a:pt x="14448" y="1701210"/>
                </a:cubicBezTo>
                <a:cubicBezTo>
                  <a:pt x="18166" y="1726495"/>
                  <a:pt x="42801" y="1743740"/>
                  <a:pt x="56978" y="1765005"/>
                </a:cubicBezTo>
                <a:cubicBezTo>
                  <a:pt x="161054" y="1921119"/>
                  <a:pt x="8606" y="1696966"/>
                  <a:pt x="99509" y="1818168"/>
                </a:cubicBezTo>
                <a:cubicBezTo>
                  <a:pt x="114844" y="1838614"/>
                  <a:pt x="142039" y="1881963"/>
                  <a:pt x="142039" y="1881963"/>
                </a:cubicBezTo>
                <a:cubicBezTo>
                  <a:pt x="160753" y="1938108"/>
                  <a:pt x="146453" y="1904534"/>
                  <a:pt x="195202" y="1977656"/>
                </a:cubicBezTo>
                <a:lnTo>
                  <a:pt x="216467" y="2009554"/>
                </a:lnTo>
                <a:cubicBezTo>
                  <a:pt x="246583" y="2099905"/>
                  <a:pt x="204582" y="1989747"/>
                  <a:pt x="248364" y="2062717"/>
                </a:cubicBezTo>
                <a:cubicBezTo>
                  <a:pt x="282601" y="2119779"/>
                  <a:pt x="227366" y="2073527"/>
                  <a:pt x="290895" y="2115879"/>
                </a:cubicBezTo>
                <a:cubicBezTo>
                  <a:pt x="316463" y="2154232"/>
                  <a:pt x="332255" y="2182438"/>
                  <a:pt x="375955" y="2211572"/>
                </a:cubicBezTo>
                <a:cubicBezTo>
                  <a:pt x="397220" y="2225749"/>
                  <a:pt x="421678" y="2236031"/>
                  <a:pt x="439750" y="2254103"/>
                </a:cubicBezTo>
                <a:cubicBezTo>
                  <a:pt x="453927" y="2268280"/>
                  <a:pt x="466625" y="2284109"/>
                  <a:pt x="482281" y="2296633"/>
                </a:cubicBezTo>
                <a:cubicBezTo>
                  <a:pt x="502238" y="2312598"/>
                  <a:pt x="546076" y="2339163"/>
                  <a:pt x="546076" y="2339163"/>
                </a:cubicBezTo>
                <a:cubicBezTo>
                  <a:pt x="549620" y="2353340"/>
                  <a:pt x="556014" y="2367097"/>
                  <a:pt x="556709" y="2381693"/>
                </a:cubicBezTo>
                <a:cubicBezTo>
                  <a:pt x="563117" y="2516266"/>
                  <a:pt x="560933" y="2651158"/>
                  <a:pt x="567341" y="2785731"/>
                </a:cubicBezTo>
                <a:cubicBezTo>
                  <a:pt x="568036" y="2800327"/>
                  <a:pt x="572843" y="2814578"/>
                  <a:pt x="577974" y="2828261"/>
                </a:cubicBezTo>
                <a:cubicBezTo>
                  <a:pt x="590529" y="2861739"/>
                  <a:pt x="608328" y="2885952"/>
                  <a:pt x="631136" y="2913321"/>
                </a:cubicBezTo>
                <a:cubicBezTo>
                  <a:pt x="650072" y="2936044"/>
                  <a:pt x="658549" y="2938684"/>
                  <a:pt x="684299" y="2955851"/>
                </a:cubicBezTo>
                <a:cubicBezTo>
                  <a:pt x="691387" y="2966484"/>
                  <a:pt x="699849" y="2976319"/>
                  <a:pt x="705564" y="2987749"/>
                </a:cubicBezTo>
                <a:cubicBezTo>
                  <a:pt x="710576" y="2997774"/>
                  <a:pt x="709980" y="3010322"/>
                  <a:pt x="716197" y="3019647"/>
                </a:cubicBezTo>
                <a:cubicBezTo>
                  <a:pt x="724538" y="3032158"/>
                  <a:pt x="737462" y="3040912"/>
                  <a:pt x="748095" y="3051545"/>
                </a:cubicBezTo>
                <a:cubicBezTo>
                  <a:pt x="785910" y="3164994"/>
                  <a:pt x="748180" y="3042065"/>
                  <a:pt x="769360" y="3327991"/>
                </a:cubicBezTo>
                <a:cubicBezTo>
                  <a:pt x="769516" y="3330099"/>
                  <a:pt x="785490" y="3396001"/>
                  <a:pt x="790625" y="3402419"/>
                </a:cubicBezTo>
                <a:cubicBezTo>
                  <a:pt x="798608" y="3412397"/>
                  <a:pt x="812544" y="3415701"/>
                  <a:pt x="822522" y="3423684"/>
                </a:cubicBezTo>
                <a:cubicBezTo>
                  <a:pt x="830350" y="3429946"/>
                  <a:pt x="837526" y="3437121"/>
                  <a:pt x="843788" y="3444949"/>
                </a:cubicBezTo>
                <a:cubicBezTo>
                  <a:pt x="872597" y="3480960"/>
                  <a:pt x="855171" y="3482388"/>
                  <a:pt x="907583" y="3498112"/>
                </a:cubicBezTo>
                <a:cubicBezTo>
                  <a:pt x="928232" y="3504307"/>
                  <a:pt x="950333" y="3504068"/>
                  <a:pt x="971378" y="3508745"/>
                </a:cubicBezTo>
                <a:cubicBezTo>
                  <a:pt x="982319" y="3511176"/>
                  <a:pt x="992643" y="3515833"/>
                  <a:pt x="1003276" y="3519377"/>
                </a:cubicBezTo>
                <a:cubicBezTo>
                  <a:pt x="1006820" y="3530010"/>
                  <a:pt x="1011478" y="3540334"/>
                  <a:pt x="1013909" y="3551275"/>
                </a:cubicBezTo>
                <a:cubicBezTo>
                  <a:pt x="1018586" y="3572320"/>
                  <a:pt x="1020685" y="3593859"/>
                  <a:pt x="1024541" y="3615070"/>
                </a:cubicBezTo>
                <a:cubicBezTo>
                  <a:pt x="1029209" y="3640742"/>
                  <a:pt x="1037932" y="3684516"/>
                  <a:pt x="1045806" y="3710763"/>
                </a:cubicBezTo>
                <a:cubicBezTo>
                  <a:pt x="1066750" y="3780577"/>
                  <a:pt x="1052783" y="3760269"/>
                  <a:pt x="1088336" y="3795824"/>
                </a:cubicBezTo>
                <a:cubicBezTo>
                  <a:pt x="1095453" y="3817175"/>
                  <a:pt x="1107538" y="3872076"/>
                  <a:pt x="1130867" y="3891517"/>
                </a:cubicBezTo>
                <a:cubicBezTo>
                  <a:pt x="1143043" y="3901664"/>
                  <a:pt x="1159635" y="3904918"/>
                  <a:pt x="1173397" y="3912782"/>
                </a:cubicBezTo>
                <a:cubicBezTo>
                  <a:pt x="1184492" y="3919122"/>
                  <a:pt x="1193865" y="3928332"/>
                  <a:pt x="1205295" y="3934047"/>
                </a:cubicBezTo>
                <a:cubicBezTo>
                  <a:pt x="1220546" y="3941672"/>
                  <a:pt x="1266100" y="3951906"/>
                  <a:pt x="1279722" y="3955312"/>
                </a:cubicBezTo>
                <a:cubicBezTo>
                  <a:pt x="1318708" y="3951768"/>
                  <a:pt x="1359125" y="3955725"/>
                  <a:pt x="1396681" y="3944679"/>
                </a:cubicBezTo>
                <a:cubicBezTo>
                  <a:pt x="1421200" y="3937468"/>
                  <a:pt x="1439211" y="3916326"/>
                  <a:pt x="1460476" y="3902149"/>
                </a:cubicBezTo>
                <a:cubicBezTo>
                  <a:pt x="1504886" y="3872542"/>
                  <a:pt x="1483337" y="3889921"/>
                  <a:pt x="1524271" y="3848986"/>
                </a:cubicBezTo>
                <a:cubicBezTo>
                  <a:pt x="1531359" y="3827721"/>
                  <a:pt x="1541140" y="3807171"/>
                  <a:pt x="1545536" y="3785191"/>
                </a:cubicBezTo>
                <a:cubicBezTo>
                  <a:pt x="1549080" y="3767470"/>
                  <a:pt x="1549823" y="3748949"/>
                  <a:pt x="1556169" y="3732028"/>
                </a:cubicBezTo>
                <a:cubicBezTo>
                  <a:pt x="1560656" y="3720063"/>
                  <a:pt x="1566598" y="3706904"/>
                  <a:pt x="1577434" y="3700131"/>
                </a:cubicBezTo>
                <a:cubicBezTo>
                  <a:pt x="1612033" y="3678507"/>
                  <a:pt x="1678263" y="3673575"/>
                  <a:pt x="1715657" y="3668233"/>
                </a:cubicBezTo>
                <a:cubicBezTo>
                  <a:pt x="1726290" y="3664689"/>
                  <a:pt x="1736477" y="3659304"/>
                  <a:pt x="1747555" y="3657600"/>
                </a:cubicBezTo>
                <a:cubicBezTo>
                  <a:pt x="1782760" y="3652184"/>
                  <a:pt x="1819174" y="3654977"/>
                  <a:pt x="1853881" y="3646968"/>
                </a:cubicBezTo>
                <a:cubicBezTo>
                  <a:pt x="1866332" y="3644095"/>
                  <a:pt x="1875146" y="3632791"/>
                  <a:pt x="1885778" y="3625703"/>
                </a:cubicBezTo>
                <a:cubicBezTo>
                  <a:pt x="1892866" y="3615070"/>
                  <a:pt x="1899060" y="3603784"/>
                  <a:pt x="1907043" y="3593805"/>
                </a:cubicBezTo>
                <a:cubicBezTo>
                  <a:pt x="1913305" y="3585977"/>
                  <a:pt x="1922294" y="3580560"/>
                  <a:pt x="1928309" y="3572540"/>
                </a:cubicBezTo>
                <a:cubicBezTo>
                  <a:pt x="1943644" y="3552094"/>
                  <a:pt x="1956662" y="3530010"/>
                  <a:pt x="1970839" y="3508745"/>
                </a:cubicBezTo>
                <a:lnTo>
                  <a:pt x="1992104" y="3476847"/>
                </a:lnTo>
                <a:cubicBezTo>
                  <a:pt x="2006758" y="3432882"/>
                  <a:pt x="2003537" y="3426693"/>
                  <a:pt x="2055899" y="3391786"/>
                </a:cubicBezTo>
                <a:cubicBezTo>
                  <a:pt x="2073736" y="3379895"/>
                  <a:pt x="2119692" y="3341176"/>
                  <a:pt x="2151592" y="3338624"/>
                </a:cubicBezTo>
                <a:cubicBezTo>
                  <a:pt x="2229396" y="3332400"/>
                  <a:pt x="2307537" y="3331535"/>
                  <a:pt x="2385509" y="3327991"/>
                </a:cubicBezTo>
                <a:cubicBezTo>
                  <a:pt x="2413391" y="3244339"/>
                  <a:pt x="2406679" y="3277640"/>
                  <a:pt x="2385509" y="3115340"/>
                </a:cubicBezTo>
                <a:cubicBezTo>
                  <a:pt x="2382610" y="3093113"/>
                  <a:pt x="2364243" y="3051545"/>
                  <a:pt x="2364243" y="3051545"/>
                </a:cubicBezTo>
                <a:cubicBezTo>
                  <a:pt x="2369431" y="3020417"/>
                  <a:pt x="2367390" y="2978851"/>
                  <a:pt x="2396141" y="2955851"/>
                </a:cubicBezTo>
                <a:cubicBezTo>
                  <a:pt x="2404893" y="2948850"/>
                  <a:pt x="2417406" y="2948763"/>
                  <a:pt x="2428039" y="2945219"/>
                </a:cubicBezTo>
                <a:cubicBezTo>
                  <a:pt x="2438671" y="2934586"/>
                  <a:pt x="2454352" y="2927282"/>
                  <a:pt x="2459936" y="2913321"/>
                </a:cubicBezTo>
                <a:cubicBezTo>
                  <a:pt x="2462856" y="2906021"/>
                  <a:pt x="2470193" y="2815629"/>
                  <a:pt x="2481202" y="2796363"/>
                </a:cubicBezTo>
                <a:cubicBezTo>
                  <a:pt x="2488662" y="2783308"/>
                  <a:pt x="2503473" y="2776017"/>
                  <a:pt x="2513099" y="2764465"/>
                </a:cubicBezTo>
                <a:cubicBezTo>
                  <a:pt x="2521280" y="2754648"/>
                  <a:pt x="2527276" y="2743200"/>
                  <a:pt x="2534364" y="2732568"/>
                </a:cubicBezTo>
                <a:cubicBezTo>
                  <a:pt x="2544450" y="2611539"/>
                  <a:pt x="2554669" y="2563455"/>
                  <a:pt x="2534364" y="2434856"/>
                </a:cubicBezTo>
                <a:cubicBezTo>
                  <a:pt x="2532371" y="2422234"/>
                  <a:pt x="2520187" y="2413591"/>
                  <a:pt x="2513099" y="2402958"/>
                </a:cubicBezTo>
                <a:cubicBezTo>
                  <a:pt x="2509555" y="2392326"/>
                  <a:pt x="2508684" y="2380386"/>
                  <a:pt x="2502467" y="2371061"/>
                </a:cubicBezTo>
                <a:cubicBezTo>
                  <a:pt x="2494126" y="2358550"/>
                  <a:pt x="2480355" y="2350580"/>
                  <a:pt x="2470569" y="2339163"/>
                </a:cubicBezTo>
                <a:cubicBezTo>
                  <a:pt x="2459036" y="2325708"/>
                  <a:pt x="2449304" y="2310810"/>
                  <a:pt x="2438671" y="2296633"/>
                </a:cubicBezTo>
                <a:cubicBezTo>
                  <a:pt x="2435127" y="2286000"/>
                  <a:pt x="2432454" y="2275037"/>
                  <a:pt x="2428039" y="2264735"/>
                </a:cubicBezTo>
                <a:cubicBezTo>
                  <a:pt x="2411852" y="2226965"/>
                  <a:pt x="2406864" y="2222340"/>
                  <a:pt x="2385509" y="2190307"/>
                </a:cubicBezTo>
                <a:cubicBezTo>
                  <a:pt x="2389053" y="2179675"/>
                  <a:pt x="2389140" y="2167161"/>
                  <a:pt x="2396141" y="2158410"/>
                </a:cubicBezTo>
                <a:cubicBezTo>
                  <a:pt x="2404124" y="2148431"/>
                  <a:pt x="2418060" y="2145128"/>
                  <a:pt x="2428039" y="2137145"/>
                </a:cubicBezTo>
                <a:cubicBezTo>
                  <a:pt x="2469740" y="2103784"/>
                  <a:pt x="2425806" y="2123711"/>
                  <a:pt x="2481202" y="2105247"/>
                </a:cubicBezTo>
                <a:cubicBezTo>
                  <a:pt x="2502467" y="2091070"/>
                  <a:pt x="2526925" y="2080789"/>
                  <a:pt x="2544997" y="2062717"/>
                </a:cubicBezTo>
                <a:lnTo>
                  <a:pt x="2598160" y="2009554"/>
                </a:lnTo>
                <a:cubicBezTo>
                  <a:pt x="2606789" y="1975038"/>
                  <a:pt x="2617883" y="1959009"/>
                  <a:pt x="2598160" y="1924493"/>
                </a:cubicBezTo>
                <a:cubicBezTo>
                  <a:pt x="2590700" y="1911438"/>
                  <a:pt x="2576895" y="1903228"/>
                  <a:pt x="2566262" y="1892596"/>
                </a:cubicBezTo>
                <a:cubicBezTo>
                  <a:pt x="2559174" y="1871331"/>
                  <a:pt x="2541827" y="1850990"/>
                  <a:pt x="2544997" y="1828800"/>
                </a:cubicBezTo>
                <a:cubicBezTo>
                  <a:pt x="2548541" y="1803991"/>
                  <a:pt x="2549994" y="1778791"/>
                  <a:pt x="2555629" y="1754372"/>
                </a:cubicBezTo>
                <a:cubicBezTo>
                  <a:pt x="2568347" y="1699263"/>
                  <a:pt x="2569969" y="1691031"/>
                  <a:pt x="2608792" y="1658679"/>
                </a:cubicBezTo>
                <a:cubicBezTo>
                  <a:pt x="2618609" y="1650498"/>
                  <a:pt x="2630057" y="1644502"/>
                  <a:pt x="2640690" y="1637414"/>
                </a:cubicBezTo>
                <a:cubicBezTo>
                  <a:pt x="2706140" y="1539240"/>
                  <a:pt x="2622619" y="1660003"/>
                  <a:pt x="2683220" y="1584251"/>
                </a:cubicBezTo>
                <a:cubicBezTo>
                  <a:pt x="2691203" y="1574273"/>
                  <a:pt x="2696304" y="1562171"/>
                  <a:pt x="2704485" y="1552354"/>
                </a:cubicBezTo>
                <a:cubicBezTo>
                  <a:pt x="2730070" y="1521653"/>
                  <a:pt x="2736916" y="1520101"/>
                  <a:pt x="2768281" y="1499191"/>
                </a:cubicBezTo>
                <a:cubicBezTo>
                  <a:pt x="2788154" y="1439567"/>
                  <a:pt x="2781631" y="1478165"/>
                  <a:pt x="2757648" y="1382233"/>
                </a:cubicBezTo>
                <a:cubicBezTo>
                  <a:pt x="2754104" y="1368056"/>
                  <a:pt x="2757348" y="1350036"/>
                  <a:pt x="2747015" y="1339703"/>
                </a:cubicBezTo>
                <a:lnTo>
                  <a:pt x="2683220" y="1275907"/>
                </a:lnTo>
                <a:cubicBezTo>
                  <a:pt x="2672587" y="1265274"/>
                  <a:pt x="2659663" y="1256521"/>
                  <a:pt x="2651322" y="1244010"/>
                </a:cubicBezTo>
                <a:lnTo>
                  <a:pt x="2630057" y="1212112"/>
                </a:lnTo>
                <a:cubicBezTo>
                  <a:pt x="2633601" y="1201479"/>
                  <a:pt x="2640690" y="1191422"/>
                  <a:pt x="2640690" y="1180214"/>
                </a:cubicBezTo>
                <a:cubicBezTo>
                  <a:pt x="2640690" y="1088144"/>
                  <a:pt x="2653184" y="1054485"/>
                  <a:pt x="2598160" y="999461"/>
                </a:cubicBezTo>
                <a:cubicBezTo>
                  <a:pt x="2589124" y="990425"/>
                  <a:pt x="2576895" y="985284"/>
                  <a:pt x="2566262" y="978196"/>
                </a:cubicBezTo>
                <a:cubicBezTo>
                  <a:pt x="2509555" y="893135"/>
                  <a:pt x="2583983" y="995917"/>
                  <a:pt x="2513099" y="925033"/>
                </a:cubicBezTo>
                <a:cubicBezTo>
                  <a:pt x="2504063" y="915997"/>
                  <a:pt x="2501651" y="901316"/>
                  <a:pt x="2491834" y="893135"/>
                </a:cubicBezTo>
                <a:cubicBezTo>
                  <a:pt x="2470975" y="875752"/>
                  <a:pt x="2405340" y="857216"/>
                  <a:pt x="2385509" y="850605"/>
                </a:cubicBezTo>
                <a:lnTo>
                  <a:pt x="2321713" y="829340"/>
                </a:lnTo>
                <a:lnTo>
                  <a:pt x="2289815" y="818707"/>
                </a:lnTo>
                <a:cubicBezTo>
                  <a:pt x="2217639" y="842767"/>
                  <a:pt x="2300696" y="807827"/>
                  <a:pt x="2215388" y="893135"/>
                </a:cubicBezTo>
                <a:cubicBezTo>
                  <a:pt x="2204755" y="903768"/>
                  <a:pt x="2192230" y="912797"/>
                  <a:pt x="2183490" y="925033"/>
                </a:cubicBezTo>
                <a:cubicBezTo>
                  <a:pt x="2174277" y="937931"/>
                  <a:pt x="2176856" y="961467"/>
                  <a:pt x="2162225" y="967563"/>
                </a:cubicBezTo>
                <a:cubicBezTo>
                  <a:pt x="2129346" y="981263"/>
                  <a:pt x="2091341" y="974652"/>
                  <a:pt x="2055899" y="978196"/>
                </a:cubicBezTo>
                <a:cubicBezTo>
                  <a:pt x="1991485" y="999667"/>
                  <a:pt x="2004816" y="999877"/>
                  <a:pt x="1896411" y="978196"/>
                </a:cubicBezTo>
                <a:cubicBezTo>
                  <a:pt x="1883880" y="975690"/>
                  <a:pt x="1875608" y="963271"/>
                  <a:pt x="1864513" y="956931"/>
                </a:cubicBezTo>
                <a:cubicBezTo>
                  <a:pt x="1770083" y="902970"/>
                  <a:pt x="1867799" y="966209"/>
                  <a:pt x="1790085" y="914400"/>
                </a:cubicBezTo>
                <a:cubicBezTo>
                  <a:pt x="1782997" y="903768"/>
                  <a:pt x="1774010" y="894180"/>
                  <a:pt x="1768820" y="882503"/>
                </a:cubicBezTo>
                <a:cubicBezTo>
                  <a:pt x="1759716" y="862019"/>
                  <a:pt x="1759989" y="837358"/>
                  <a:pt x="1747555" y="818707"/>
                </a:cubicBezTo>
                <a:cubicBezTo>
                  <a:pt x="1726645" y="787343"/>
                  <a:pt x="1725092" y="780496"/>
                  <a:pt x="1694392" y="754912"/>
                </a:cubicBezTo>
                <a:cubicBezTo>
                  <a:pt x="1658335" y="724864"/>
                  <a:pt x="1670088" y="739939"/>
                  <a:pt x="1630597" y="723014"/>
                </a:cubicBezTo>
                <a:cubicBezTo>
                  <a:pt x="1538639" y="683603"/>
                  <a:pt x="1630966" y="716048"/>
                  <a:pt x="1556169" y="691117"/>
                </a:cubicBezTo>
                <a:cubicBezTo>
                  <a:pt x="1513639" y="694661"/>
                  <a:pt x="1470675" y="694733"/>
                  <a:pt x="1428578" y="701749"/>
                </a:cubicBezTo>
                <a:cubicBezTo>
                  <a:pt x="1406468" y="705434"/>
                  <a:pt x="1386893" y="719329"/>
                  <a:pt x="1364783" y="723014"/>
                </a:cubicBezTo>
                <a:lnTo>
                  <a:pt x="1300988" y="733647"/>
                </a:lnTo>
                <a:cubicBezTo>
                  <a:pt x="1201751" y="730103"/>
                  <a:pt x="1102383" y="729208"/>
                  <a:pt x="1003276" y="723014"/>
                </a:cubicBezTo>
                <a:cubicBezTo>
                  <a:pt x="988692" y="722102"/>
                  <a:pt x="973434" y="719632"/>
                  <a:pt x="960746" y="712382"/>
                </a:cubicBezTo>
                <a:cubicBezTo>
                  <a:pt x="947690" y="704922"/>
                  <a:pt x="939481" y="691117"/>
                  <a:pt x="928848" y="680484"/>
                </a:cubicBezTo>
                <a:cubicBezTo>
                  <a:pt x="932392" y="648586"/>
                  <a:pt x="932264" y="616063"/>
                  <a:pt x="939481" y="584791"/>
                </a:cubicBezTo>
                <a:cubicBezTo>
                  <a:pt x="944242" y="564160"/>
                  <a:pt x="969868" y="528578"/>
                  <a:pt x="982011" y="510363"/>
                </a:cubicBezTo>
                <a:cubicBezTo>
                  <a:pt x="966486" y="432743"/>
                  <a:pt x="956194" y="393304"/>
                  <a:pt x="960746" y="297712"/>
                </a:cubicBezTo>
                <a:cubicBezTo>
                  <a:pt x="963944" y="230555"/>
                  <a:pt x="1007460" y="233917"/>
                  <a:pt x="971378" y="233917"/>
                </a:cubicBezTo>
              </a:path>
            </a:pathLst>
          </a:custGeom>
          <a:solidFill>
            <a:schemeClr val="bg1">
              <a:alpha val="37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4157330" y="2390335"/>
            <a:ext cx="2392326" cy="1467293"/>
          </a:xfrm>
          <a:custGeom>
            <a:avLst/>
            <a:gdLst>
              <a:gd name="connsiteX0" fmla="*/ 116958 w 2392326"/>
              <a:gd name="connsiteY0" fmla="*/ 212651 h 1467293"/>
              <a:gd name="connsiteX1" fmla="*/ 116958 w 2392326"/>
              <a:gd name="connsiteY1" fmla="*/ 861237 h 1467293"/>
              <a:gd name="connsiteX2" fmla="*/ 42530 w 2392326"/>
              <a:gd name="connsiteY2" fmla="*/ 903767 h 1467293"/>
              <a:gd name="connsiteX3" fmla="*/ 21265 w 2392326"/>
              <a:gd name="connsiteY3" fmla="*/ 935665 h 1467293"/>
              <a:gd name="connsiteX4" fmla="*/ 0 w 2392326"/>
              <a:gd name="connsiteY4" fmla="*/ 999460 h 1467293"/>
              <a:gd name="connsiteX5" fmla="*/ 10633 w 2392326"/>
              <a:gd name="connsiteY5" fmla="*/ 1318437 h 1467293"/>
              <a:gd name="connsiteX6" fmla="*/ 31898 w 2392326"/>
              <a:gd name="connsiteY6" fmla="*/ 1350335 h 1467293"/>
              <a:gd name="connsiteX7" fmla="*/ 95693 w 2392326"/>
              <a:gd name="connsiteY7" fmla="*/ 1403497 h 1467293"/>
              <a:gd name="connsiteX8" fmla="*/ 138223 w 2392326"/>
              <a:gd name="connsiteY8" fmla="*/ 1424762 h 1467293"/>
              <a:gd name="connsiteX9" fmla="*/ 159489 w 2392326"/>
              <a:gd name="connsiteY9" fmla="*/ 1446028 h 1467293"/>
              <a:gd name="connsiteX10" fmla="*/ 191386 w 2392326"/>
              <a:gd name="connsiteY10" fmla="*/ 1467293 h 1467293"/>
              <a:gd name="connsiteX11" fmla="*/ 233917 w 2392326"/>
              <a:gd name="connsiteY11" fmla="*/ 1318437 h 1467293"/>
              <a:gd name="connsiteX12" fmla="*/ 297712 w 2392326"/>
              <a:gd name="connsiteY12" fmla="*/ 1307804 h 1467293"/>
              <a:gd name="connsiteX13" fmla="*/ 382772 w 2392326"/>
              <a:gd name="connsiteY13" fmla="*/ 1318437 h 1467293"/>
              <a:gd name="connsiteX14" fmla="*/ 446568 w 2392326"/>
              <a:gd name="connsiteY14" fmla="*/ 1360967 h 1467293"/>
              <a:gd name="connsiteX15" fmla="*/ 818707 w 2392326"/>
              <a:gd name="connsiteY15" fmla="*/ 1371600 h 1467293"/>
              <a:gd name="connsiteX16" fmla="*/ 839972 w 2392326"/>
              <a:gd name="connsiteY16" fmla="*/ 1403497 h 1467293"/>
              <a:gd name="connsiteX17" fmla="*/ 871870 w 2392326"/>
              <a:gd name="connsiteY17" fmla="*/ 1392865 h 1467293"/>
              <a:gd name="connsiteX18" fmla="*/ 1052623 w 2392326"/>
              <a:gd name="connsiteY18" fmla="*/ 1382232 h 1467293"/>
              <a:gd name="connsiteX19" fmla="*/ 1095154 w 2392326"/>
              <a:gd name="connsiteY19" fmla="*/ 1371600 h 1467293"/>
              <a:gd name="connsiteX20" fmla="*/ 1127051 w 2392326"/>
              <a:gd name="connsiteY20" fmla="*/ 1350335 h 1467293"/>
              <a:gd name="connsiteX21" fmla="*/ 1201479 w 2392326"/>
              <a:gd name="connsiteY21" fmla="*/ 1360967 h 1467293"/>
              <a:gd name="connsiteX22" fmla="*/ 1233377 w 2392326"/>
              <a:gd name="connsiteY22" fmla="*/ 1371600 h 1467293"/>
              <a:gd name="connsiteX23" fmla="*/ 1318437 w 2392326"/>
              <a:gd name="connsiteY23" fmla="*/ 1350335 h 1467293"/>
              <a:gd name="connsiteX24" fmla="*/ 1403498 w 2392326"/>
              <a:gd name="connsiteY24" fmla="*/ 1371600 h 1467293"/>
              <a:gd name="connsiteX25" fmla="*/ 1499191 w 2392326"/>
              <a:gd name="connsiteY25" fmla="*/ 1424762 h 1467293"/>
              <a:gd name="connsiteX26" fmla="*/ 1552354 w 2392326"/>
              <a:gd name="connsiteY26" fmla="*/ 1371600 h 1467293"/>
              <a:gd name="connsiteX27" fmla="*/ 1637414 w 2392326"/>
              <a:gd name="connsiteY27" fmla="*/ 1297172 h 1467293"/>
              <a:gd name="connsiteX28" fmla="*/ 1679944 w 2392326"/>
              <a:gd name="connsiteY28" fmla="*/ 1233376 h 1467293"/>
              <a:gd name="connsiteX29" fmla="*/ 1733107 w 2392326"/>
              <a:gd name="connsiteY29" fmla="*/ 1127051 h 1467293"/>
              <a:gd name="connsiteX30" fmla="*/ 1765005 w 2392326"/>
              <a:gd name="connsiteY30" fmla="*/ 1116418 h 1467293"/>
              <a:gd name="connsiteX31" fmla="*/ 1881963 w 2392326"/>
              <a:gd name="connsiteY31" fmla="*/ 1127051 h 1467293"/>
              <a:gd name="connsiteX32" fmla="*/ 1913861 w 2392326"/>
              <a:gd name="connsiteY32" fmla="*/ 1137683 h 1467293"/>
              <a:gd name="connsiteX33" fmla="*/ 2062717 w 2392326"/>
              <a:gd name="connsiteY33" fmla="*/ 1127051 h 1467293"/>
              <a:gd name="connsiteX34" fmla="*/ 2126512 w 2392326"/>
              <a:gd name="connsiteY34" fmla="*/ 1084521 h 1467293"/>
              <a:gd name="connsiteX35" fmla="*/ 2190307 w 2392326"/>
              <a:gd name="connsiteY35" fmla="*/ 1052623 h 1467293"/>
              <a:gd name="connsiteX36" fmla="*/ 2254103 w 2392326"/>
              <a:gd name="connsiteY36" fmla="*/ 999460 h 1467293"/>
              <a:gd name="connsiteX37" fmla="*/ 2307265 w 2392326"/>
              <a:gd name="connsiteY37" fmla="*/ 935665 h 1467293"/>
              <a:gd name="connsiteX38" fmla="*/ 2371061 w 2392326"/>
              <a:gd name="connsiteY38" fmla="*/ 871869 h 1467293"/>
              <a:gd name="connsiteX39" fmla="*/ 2392326 w 2392326"/>
              <a:gd name="connsiteY39" fmla="*/ 786809 h 1467293"/>
              <a:gd name="connsiteX40" fmla="*/ 2381693 w 2392326"/>
              <a:gd name="connsiteY40" fmla="*/ 733646 h 1467293"/>
              <a:gd name="connsiteX41" fmla="*/ 2339163 w 2392326"/>
              <a:gd name="connsiteY41" fmla="*/ 680483 h 1467293"/>
              <a:gd name="connsiteX42" fmla="*/ 2307265 w 2392326"/>
              <a:gd name="connsiteY42" fmla="*/ 659218 h 1467293"/>
              <a:gd name="connsiteX43" fmla="*/ 2158410 w 2392326"/>
              <a:gd name="connsiteY43" fmla="*/ 648586 h 1467293"/>
              <a:gd name="connsiteX44" fmla="*/ 2126512 w 2392326"/>
              <a:gd name="connsiteY44" fmla="*/ 637953 h 1467293"/>
              <a:gd name="connsiteX45" fmla="*/ 2062717 w 2392326"/>
              <a:gd name="connsiteY45" fmla="*/ 563525 h 1467293"/>
              <a:gd name="connsiteX46" fmla="*/ 1977656 w 2392326"/>
              <a:gd name="connsiteY46" fmla="*/ 467832 h 1467293"/>
              <a:gd name="connsiteX47" fmla="*/ 1967023 w 2392326"/>
              <a:gd name="connsiteY47" fmla="*/ 435935 h 1467293"/>
              <a:gd name="connsiteX48" fmla="*/ 1913861 w 2392326"/>
              <a:gd name="connsiteY48" fmla="*/ 393404 h 1467293"/>
              <a:gd name="connsiteX49" fmla="*/ 1892596 w 2392326"/>
              <a:gd name="connsiteY49" fmla="*/ 361507 h 1467293"/>
              <a:gd name="connsiteX50" fmla="*/ 1850065 w 2392326"/>
              <a:gd name="connsiteY50" fmla="*/ 318976 h 1467293"/>
              <a:gd name="connsiteX51" fmla="*/ 1796903 w 2392326"/>
              <a:gd name="connsiteY51" fmla="*/ 265814 h 1467293"/>
              <a:gd name="connsiteX52" fmla="*/ 1711842 w 2392326"/>
              <a:gd name="connsiteY52" fmla="*/ 297711 h 1467293"/>
              <a:gd name="connsiteX53" fmla="*/ 1679944 w 2392326"/>
              <a:gd name="connsiteY53" fmla="*/ 318976 h 1467293"/>
              <a:gd name="connsiteX54" fmla="*/ 1658679 w 2392326"/>
              <a:gd name="connsiteY54" fmla="*/ 340242 h 1467293"/>
              <a:gd name="connsiteX55" fmla="*/ 1626782 w 2392326"/>
              <a:gd name="connsiteY55" fmla="*/ 350874 h 1467293"/>
              <a:gd name="connsiteX56" fmla="*/ 1594884 w 2392326"/>
              <a:gd name="connsiteY56" fmla="*/ 318976 h 1467293"/>
              <a:gd name="connsiteX57" fmla="*/ 1562986 w 2392326"/>
              <a:gd name="connsiteY57" fmla="*/ 297711 h 1467293"/>
              <a:gd name="connsiteX58" fmla="*/ 1531089 w 2392326"/>
              <a:gd name="connsiteY58" fmla="*/ 255181 h 1467293"/>
              <a:gd name="connsiteX59" fmla="*/ 1477926 w 2392326"/>
              <a:gd name="connsiteY59" fmla="*/ 202018 h 1467293"/>
              <a:gd name="connsiteX60" fmla="*/ 1446028 w 2392326"/>
              <a:gd name="connsiteY60" fmla="*/ 170121 h 1467293"/>
              <a:gd name="connsiteX61" fmla="*/ 1382233 w 2392326"/>
              <a:gd name="connsiteY61" fmla="*/ 148856 h 1467293"/>
              <a:gd name="connsiteX62" fmla="*/ 1318437 w 2392326"/>
              <a:gd name="connsiteY62" fmla="*/ 191386 h 1467293"/>
              <a:gd name="connsiteX63" fmla="*/ 1275907 w 2392326"/>
              <a:gd name="connsiteY63" fmla="*/ 255181 h 1467293"/>
              <a:gd name="connsiteX64" fmla="*/ 1244010 w 2392326"/>
              <a:gd name="connsiteY64" fmla="*/ 244549 h 1467293"/>
              <a:gd name="connsiteX65" fmla="*/ 1169582 w 2392326"/>
              <a:gd name="connsiteY65" fmla="*/ 159488 h 1467293"/>
              <a:gd name="connsiteX66" fmla="*/ 1137684 w 2392326"/>
              <a:gd name="connsiteY66" fmla="*/ 116958 h 1467293"/>
              <a:gd name="connsiteX67" fmla="*/ 1095154 w 2392326"/>
              <a:gd name="connsiteY67" fmla="*/ 53162 h 1467293"/>
              <a:gd name="connsiteX68" fmla="*/ 1073889 w 2392326"/>
              <a:gd name="connsiteY68" fmla="*/ 21265 h 1467293"/>
              <a:gd name="connsiteX69" fmla="*/ 1031358 w 2392326"/>
              <a:gd name="connsiteY69" fmla="*/ 0 h 1467293"/>
              <a:gd name="connsiteX70" fmla="*/ 999461 w 2392326"/>
              <a:gd name="connsiteY70" fmla="*/ 31897 h 1467293"/>
              <a:gd name="connsiteX71" fmla="*/ 978196 w 2392326"/>
              <a:gd name="connsiteY71" fmla="*/ 63795 h 1467293"/>
              <a:gd name="connsiteX72" fmla="*/ 925033 w 2392326"/>
              <a:gd name="connsiteY72" fmla="*/ 116958 h 1467293"/>
              <a:gd name="connsiteX73" fmla="*/ 903768 w 2392326"/>
              <a:gd name="connsiteY73" fmla="*/ 148856 h 1467293"/>
              <a:gd name="connsiteX74" fmla="*/ 861237 w 2392326"/>
              <a:gd name="connsiteY74" fmla="*/ 180753 h 1467293"/>
              <a:gd name="connsiteX75" fmla="*/ 850605 w 2392326"/>
              <a:gd name="connsiteY75" fmla="*/ 223283 h 1467293"/>
              <a:gd name="connsiteX76" fmla="*/ 839972 w 2392326"/>
              <a:gd name="connsiteY76" fmla="*/ 255181 h 1467293"/>
              <a:gd name="connsiteX77" fmla="*/ 829340 w 2392326"/>
              <a:gd name="connsiteY77" fmla="*/ 308344 h 1467293"/>
              <a:gd name="connsiteX78" fmla="*/ 754912 w 2392326"/>
              <a:gd name="connsiteY78" fmla="*/ 318976 h 1467293"/>
              <a:gd name="connsiteX79" fmla="*/ 669851 w 2392326"/>
              <a:gd name="connsiteY79" fmla="*/ 382772 h 1467293"/>
              <a:gd name="connsiteX80" fmla="*/ 637954 w 2392326"/>
              <a:gd name="connsiteY80" fmla="*/ 414669 h 1467293"/>
              <a:gd name="connsiteX81" fmla="*/ 350875 w 2392326"/>
              <a:gd name="connsiteY81" fmla="*/ 372139 h 1467293"/>
              <a:gd name="connsiteX82" fmla="*/ 287079 w 2392326"/>
              <a:gd name="connsiteY82" fmla="*/ 329609 h 1467293"/>
              <a:gd name="connsiteX83" fmla="*/ 255182 w 2392326"/>
              <a:gd name="connsiteY83" fmla="*/ 297711 h 1467293"/>
              <a:gd name="connsiteX84" fmla="*/ 191386 w 2392326"/>
              <a:gd name="connsiteY84" fmla="*/ 255181 h 1467293"/>
              <a:gd name="connsiteX85" fmla="*/ 159489 w 2392326"/>
              <a:gd name="connsiteY85" fmla="*/ 233916 h 1467293"/>
              <a:gd name="connsiteX86" fmla="*/ 127591 w 2392326"/>
              <a:gd name="connsiteY86" fmla="*/ 212651 h 1467293"/>
              <a:gd name="connsiteX87" fmla="*/ 116958 w 2392326"/>
              <a:gd name="connsiteY87" fmla="*/ 212651 h 146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392326" h="1467293">
                <a:moveTo>
                  <a:pt x="116958" y="212651"/>
                </a:moveTo>
                <a:cubicBezTo>
                  <a:pt x="115186" y="320749"/>
                  <a:pt x="145260" y="285769"/>
                  <a:pt x="116958" y="861237"/>
                </a:cubicBezTo>
                <a:cubicBezTo>
                  <a:pt x="114938" y="902318"/>
                  <a:pt x="66831" y="898907"/>
                  <a:pt x="42530" y="903767"/>
                </a:cubicBezTo>
                <a:cubicBezTo>
                  <a:pt x="35442" y="914400"/>
                  <a:pt x="26455" y="923988"/>
                  <a:pt x="21265" y="935665"/>
                </a:cubicBezTo>
                <a:cubicBezTo>
                  <a:pt x="12161" y="956148"/>
                  <a:pt x="0" y="999460"/>
                  <a:pt x="0" y="999460"/>
                </a:cubicBezTo>
                <a:cubicBezTo>
                  <a:pt x="3544" y="1105786"/>
                  <a:pt x="1001" y="1212489"/>
                  <a:pt x="10633" y="1318437"/>
                </a:cubicBezTo>
                <a:cubicBezTo>
                  <a:pt x="11790" y="1331163"/>
                  <a:pt x="23717" y="1340518"/>
                  <a:pt x="31898" y="1350335"/>
                </a:cubicBezTo>
                <a:cubicBezTo>
                  <a:pt x="51888" y="1374322"/>
                  <a:pt x="69084" y="1388292"/>
                  <a:pt x="95693" y="1403497"/>
                </a:cubicBezTo>
                <a:cubicBezTo>
                  <a:pt x="109455" y="1411361"/>
                  <a:pt x="125035" y="1415970"/>
                  <a:pt x="138223" y="1424762"/>
                </a:cubicBezTo>
                <a:cubicBezTo>
                  <a:pt x="146564" y="1430323"/>
                  <a:pt x="151661" y="1439765"/>
                  <a:pt x="159489" y="1446028"/>
                </a:cubicBezTo>
                <a:cubicBezTo>
                  <a:pt x="169467" y="1454011"/>
                  <a:pt x="180754" y="1460205"/>
                  <a:pt x="191386" y="1467293"/>
                </a:cubicBezTo>
                <a:cubicBezTo>
                  <a:pt x="196648" y="1404150"/>
                  <a:pt x="168435" y="1340265"/>
                  <a:pt x="233917" y="1318437"/>
                </a:cubicBezTo>
                <a:cubicBezTo>
                  <a:pt x="254369" y="1311620"/>
                  <a:pt x="276447" y="1311348"/>
                  <a:pt x="297712" y="1307804"/>
                </a:cubicBezTo>
                <a:cubicBezTo>
                  <a:pt x="326065" y="1311348"/>
                  <a:pt x="355918" y="1308672"/>
                  <a:pt x="382772" y="1318437"/>
                </a:cubicBezTo>
                <a:cubicBezTo>
                  <a:pt x="448182" y="1342223"/>
                  <a:pt x="381334" y="1357534"/>
                  <a:pt x="446568" y="1360967"/>
                </a:cubicBezTo>
                <a:cubicBezTo>
                  <a:pt x="570493" y="1367489"/>
                  <a:pt x="694661" y="1368056"/>
                  <a:pt x="818707" y="1371600"/>
                </a:cubicBezTo>
                <a:cubicBezTo>
                  <a:pt x="825795" y="1382232"/>
                  <a:pt x="828107" y="1398751"/>
                  <a:pt x="839972" y="1403497"/>
                </a:cubicBezTo>
                <a:cubicBezTo>
                  <a:pt x="850378" y="1407659"/>
                  <a:pt x="860718" y="1393980"/>
                  <a:pt x="871870" y="1392865"/>
                </a:cubicBezTo>
                <a:cubicBezTo>
                  <a:pt x="931926" y="1386859"/>
                  <a:pt x="992372" y="1385776"/>
                  <a:pt x="1052623" y="1382232"/>
                </a:cubicBezTo>
                <a:cubicBezTo>
                  <a:pt x="1066800" y="1378688"/>
                  <a:pt x="1081722" y="1377356"/>
                  <a:pt x="1095154" y="1371600"/>
                </a:cubicBezTo>
                <a:cubicBezTo>
                  <a:pt x="1106899" y="1366566"/>
                  <a:pt x="1114336" y="1351607"/>
                  <a:pt x="1127051" y="1350335"/>
                </a:cubicBezTo>
                <a:cubicBezTo>
                  <a:pt x="1151988" y="1347841"/>
                  <a:pt x="1176670" y="1357423"/>
                  <a:pt x="1201479" y="1360967"/>
                </a:cubicBezTo>
                <a:cubicBezTo>
                  <a:pt x="1212112" y="1364511"/>
                  <a:pt x="1222169" y="1371600"/>
                  <a:pt x="1233377" y="1371600"/>
                </a:cubicBezTo>
                <a:cubicBezTo>
                  <a:pt x="1259035" y="1371600"/>
                  <a:pt x="1293268" y="1358724"/>
                  <a:pt x="1318437" y="1350335"/>
                </a:cubicBezTo>
                <a:cubicBezTo>
                  <a:pt x="1333170" y="1353282"/>
                  <a:pt x="1385105" y="1361382"/>
                  <a:pt x="1403498" y="1371600"/>
                </a:cubicBezTo>
                <a:cubicBezTo>
                  <a:pt x="1513174" y="1432531"/>
                  <a:pt x="1427016" y="1400705"/>
                  <a:pt x="1499191" y="1424762"/>
                </a:cubicBezTo>
                <a:cubicBezTo>
                  <a:pt x="1562986" y="1382233"/>
                  <a:pt x="1502736" y="1428305"/>
                  <a:pt x="1552354" y="1371600"/>
                </a:cubicBezTo>
                <a:cubicBezTo>
                  <a:pt x="1595893" y="1321841"/>
                  <a:pt x="1594179" y="1325996"/>
                  <a:pt x="1637414" y="1297172"/>
                </a:cubicBezTo>
                <a:cubicBezTo>
                  <a:pt x="1651591" y="1275907"/>
                  <a:pt x="1673745" y="1258170"/>
                  <a:pt x="1679944" y="1233376"/>
                </a:cubicBezTo>
                <a:cubicBezTo>
                  <a:pt x="1698187" y="1160409"/>
                  <a:pt x="1679570" y="1153820"/>
                  <a:pt x="1733107" y="1127051"/>
                </a:cubicBezTo>
                <a:cubicBezTo>
                  <a:pt x="1743132" y="1122039"/>
                  <a:pt x="1754372" y="1119962"/>
                  <a:pt x="1765005" y="1116418"/>
                </a:cubicBezTo>
                <a:cubicBezTo>
                  <a:pt x="1803991" y="1119962"/>
                  <a:pt x="1843210" y="1121515"/>
                  <a:pt x="1881963" y="1127051"/>
                </a:cubicBezTo>
                <a:cubicBezTo>
                  <a:pt x="1893058" y="1128636"/>
                  <a:pt x="1902653" y="1137683"/>
                  <a:pt x="1913861" y="1137683"/>
                </a:cubicBezTo>
                <a:cubicBezTo>
                  <a:pt x="1963606" y="1137683"/>
                  <a:pt x="2013098" y="1130595"/>
                  <a:pt x="2062717" y="1127051"/>
                </a:cubicBezTo>
                <a:cubicBezTo>
                  <a:pt x="2123182" y="1066584"/>
                  <a:pt x="2064962" y="1115295"/>
                  <a:pt x="2126512" y="1084521"/>
                </a:cubicBezTo>
                <a:cubicBezTo>
                  <a:pt x="2208969" y="1043294"/>
                  <a:pt x="2110123" y="1079353"/>
                  <a:pt x="2190307" y="1052623"/>
                </a:cubicBezTo>
                <a:cubicBezTo>
                  <a:pt x="2283506" y="959424"/>
                  <a:pt x="2165277" y="1073482"/>
                  <a:pt x="2254103" y="999460"/>
                </a:cubicBezTo>
                <a:cubicBezTo>
                  <a:pt x="2316433" y="947518"/>
                  <a:pt x="2259475" y="989428"/>
                  <a:pt x="2307265" y="935665"/>
                </a:cubicBezTo>
                <a:cubicBezTo>
                  <a:pt x="2327245" y="913188"/>
                  <a:pt x="2371061" y="871869"/>
                  <a:pt x="2371061" y="871869"/>
                </a:cubicBezTo>
                <a:cubicBezTo>
                  <a:pt x="2379450" y="846700"/>
                  <a:pt x="2392326" y="812467"/>
                  <a:pt x="2392326" y="786809"/>
                </a:cubicBezTo>
                <a:cubicBezTo>
                  <a:pt x="2392326" y="768737"/>
                  <a:pt x="2388039" y="750567"/>
                  <a:pt x="2381693" y="733646"/>
                </a:cubicBezTo>
                <a:cubicBezTo>
                  <a:pt x="2375773" y="717859"/>
                  <a:pt x="2353063" y="691603"/>
                  <a:pt x="2339163" y="680483"/>
                </a:cubicBezTo>
                <a:cubicBezTo>
                  <a:pt x="2329184" y="672500"/>
                  <a:pt x="2319849" y="661439"/>
                  <a:pt x="2307265" y="659218"/>
                </a:cubicBezTo>
                <a:cubicBezTo>
                  <a:pt x="2258277" y="650573"/>
                  <a:pt x="2208028" y="652130"/>
                  <a:pt x="2158410" y="648586"/>
                </a:cubicBezTo>
                <a:cubicBezTo>
                  <a:pt x="2147777" y="645042"/>
                  <a:pt x="2135632" y="644467"/>
                  <a:pt x="2126512" y="637953"/>
                </a:cubicBezTo>
                <a:cubicBezTo>
                  <a:pt x="2066979" y="595429"/>
                  <a:pt x="2100181" y="606341"/>
                  <a:pt x="2062717" y="563525"/>
                </a:cubicBezTo>
                <a:cubicBezTo>
                  <a:pt x="1947744" y="432127"/>
                  <a:pt x="2059436" y="576871"/>
                  <a:pt x="1977656" y="467832"/>
                </a:cubicBezTo>
                <a:cubicBezTo>
                  <a:pt x="1974112" y="457200"/>
                  <a:pt x="1972789" y="445545"/>
                  <a:pt x="1967023" y="435935"/>
                </a:cubicBezTo>
                <a:cubicBezTo>
                  <a:pt x="1956921" y="419099"/>
                  <a:pt x="1928351" y="403064"/>
                  <a:pt x="1913861" y="393404"/>
                </a:cubicBezTo>
                <a:cubicBezTo>
                  <a:pt x="1906773" y="382772"/>
                  <a:pt x="1900912" y="371209"/>
                  <a:pt x="1892596" y="361507"/>
                </a:cubicBezTo>
                <a:cubicBezTo>
                  <a:pt x="1879548" y="346284"/>
                  <a:pt x="1861186" y="335658"/>
                  <a:pt x="1850065" y="318976"/>
                </a:cubicBezTo>
                <a:cubicBezTo>
                  <a:pt x="1821712" y="276447"/>
                  <a:pt x="1839432" y="294167"/>
                  <a:pt x="1796903" y="265814"/>
                </a:cubicBezTo>
                <a:cubicBezTo>
                  <a:pt x="1750386" y="277443"/>
                  <a:pt x="1755088" y="272999"/>
                  <a:pt x="1711842" y="297711"/>
                </a:cubicBezTo>
                <a:cubicBezTo>
                  <a:pt x="1700747" y="304051"/>
                  <a:pt x="1689923" y="310993"/>
                  <a:pt x="1679944" y="318976"/>
                </a:cubicBezTo>
                <a:cubicBezTo>
                  <a:pt x="1672116" y="325238"/>
                  <a:pt x="1667275" y="335084"/>
                  <a:pt x="1658679" y="340242"/>
                </a:cubicBezTo>
                <a:cubicBezTo>
                  <a:pt x="1649069" y="346008"/>
                  <a:pt x="1637414" y="347330"/>
                  <a:pt x="1626782" y="350874"/>
                </a:cubicBezTo>
                <a:cubicBezTo>
                  <a:pt x="1616149" y="340241"/>
                  <a:pt x="1606436" y="328602"/>
                  <a:pt x="1594884" y="318976"/>
                </a:cubicBezTo>
                <a:cubicBezTo>
                  <a:pt x="1585067" y="310795"/>
                  <a:pt x="1572022" y="306747"/>
                  <a:pt x="1562986" y="297711"/>
                </a:cubicBezTo>
                <a:cubicBezTo>
                  <a:pt x="1550456" y="285181"/>
                  <a:pt x="1542862" y="268426"/>
                  <a:pt x="1531089" y="255181"/>
                </a:cubicBezTo>
                <a:cubicBezTo>
                  <a:pt x="1514439" y="236450"/>
                  <a:pt x="1495647" y="219739"/>
                  <a:pt x="1477926" y="202018"/>
                </a:cubicBezTo>
                <a:cubicBezTo>
                  <a:pt x="1467293" y="191386"/>
                  <a:pt x="1460293" y="174876"/>
                  <a:pt x="1446028" y="170121"/>
                </a:cubicBezTo>
                <a:lnTo>
                  <a:pt x="1382233" y="148856"/>
                </a:lnTo>
                <a:cubicBezTo>
                  <a:pt x="1351277" y="164334"/>
                  <a:pt x="1337920" y="165409"/>
                  <a:pt x="1318437" y="191386"/>
                </a:cubicBezTo>
                <a:cubicBezTo>
                  <a:pt x="1303102" y="211832"/>
                  <a:pt x="1275907" y="255181"/>
                  <a:pt x="1275907" y="255181"/>
                </a:cubicBezTo>
                <a:cubicBezTo>
                  <a:pt x="1265275" y="251637"/>
                  <a:pt x="1252976" y="251273"/>
                  <a:pt x="1244010" y="244549"/>
                </a:cubicBezTo>
                <a:cubicBezTo>
                  <a:pt x="1195121" y="207882"/>
                  <a:pt x="1197962" y="199220"/>
                  <a:pt x="1169582" y="159488"/>
                </a:cubicBezTo>
                <a:cubicBezTo>
                  <a:pt x="1159282" y="145068"/>
                  <a:pt x="1147846" y="131476"/>
                  <a:pt x="1137684" y="116958"/>
                </a:cubicBezTo>
                <a:cubicBezTo>
                  <a:pt x="1123028" y="96020"/>
                  <a:pt x="1109331" y="74427"/>
                  <a:pt x="1095154" y="53162"/>
                </a:cubicBezTo>
                <a:cubicBezTo>
                  <a:pt x="1088066" y="42530"/>
                  <a:pt x="1085319" y="26980"/>
                  <a:pt x="1073889" y="21265"/>
                </a:cubicBezTo>
                <a:lnTo>
                  <a:pt x="1031358" y="0"/>
                </a:lnTo>
                <a:cubicBezTo>
                  <a:pt x="1020726" y="10632"/>
                  <a:pt x="1009087" y="20346"/>
                  <a:pt x="999461" y="31897"/>
                </a:cubicBezTo>
                <a:cubicBezTo>
                  <a:pt x="991280" y="41714"/>
                  <a:pt x="986611" y="54178"/>
                  <a:pt x="978196" y="63795"/>
                </a:cubicBezTo>
                <a:cubicBezTo>
                  <a:pt x="961693" y="82656"/>
                  <a:pt x="938934" y="96106"/>
                  <a:pt x="925033" y="116958"/>
                </a:cubicBezTo>
                <a:cubicBezTo>
                  <a:pt x="917945" y="127591"/>
                  <a:pt x="912804" y="139820"/>
                  <a:pt x="903768" y="148856"/>
                </a:cubicBezTo>
                <a:cubicBezTo>
                  <a:pt x="891237" y="161387"/>
                  <a:pt x="875414" y="170121"/>
                  <a:pt x="861237" y="180753"/>
                </a:cubicBezTo>
                <a:cubicBezTo>
                  <a:pt x="857693" y="194930"/>
                  <a:pt x="854619" y="209232"/>
                  <a:pt x="850605" y="223283"/>
                </a:cubicBezTo>
                <a:cubicBezTo>
                  <a:pt x="847526" y="234060"/>
                  <a:pt x="842690" y="244308"/>
                  <a:pt x="839972" y="255181"/>
                </a:cubicBezTo>
                <a:cubicBezTo>
                  <a:pt x="835589" y="272713"/>
                  <a:pt x="843798" y="297501"/>
                  <a:pt x="829340" y="308344"/>
                </a:cubicBezTo>
                <a:cubicBezTo>
                  <a:pt x="809291" y="323381"/>
                  <a:pt x="779721" y="315432"/>
                  <a:pt x="754912" y="318976"/>
                </a:cubicBezTo>
                <a:cubicBezTo>
                  <a:pt x="699239" y="337534"/>
                  <a:pt x="730939" y="321684"/>
                  <a:pt x="669851" y="382772"/>
                </a:cubicBezTo>
                <a:lnTo>
                  <a:pt x="637954" y="414669"/>
                </a:lnTo>
                <a:cubicBezTo>
                  <a:pt x="487203" y="376982"/>
                  <a:pt x="581959" y="396464"/>
                  <a:pt x="350875" y="372139"/>
                </a:cubicBezTo>
                <a:cubicBezTo>
                  <a:pt x="329610" y="357962"/>
                  <a:pt x="305151" y="347681"/>
                  <a:pt x="287079" y="329609"/>
                </a:cubicBezTo>
                <a:cubicBezTo>
                  <a:pt x="276447" y="318976"/>
                  <a:pt x="267051" y="306943"/>
                  <a:pt x="255182" y="297711"/>
                </a:cubicBezTo>
                <a:cubicBezTo>
                  <a:pt x="235008" y="282020"/>
                  <a:pt x="212651" y="269358"/>
                  <a:pt x="191386" y="255181"/>
                </a:cubicBezTo>
                <a:lnTo>
                  <a:pt x="159489" y="233916"/>
                </a:lnTo>
                <a:lnTo>
                  <a:pt x="127591" y="212651"/>
                </a:lnTo>
                <a:cubicBezTo>
                  <a:pt x="115837" y="247911"/>
                  <a:pt x="118730" y="104553"/>
                  <a:pt x="116958" y="212651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7158" y="2285992"/>
            <a:ext cx="285752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Западный медицинский кластер (ПЦ БУ «ХМОКБ»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248" y="2857496"/>
            <a:ext cx="235745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Восточный медицинский кластер                                                (БУ «</a:t>
            </a:r>
            <a:r>
              <a:rPr lang="ru-RU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Нижневартовский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ПЦ»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714876" y="1071546"/>
          <a:ext cx="4071968" cy="12496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017992"/>
                <a:gridCol w="1017992"/>
                <a:gridCol w="1017992"/>
                <a:gridCol w="1017992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населения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2008г.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2013г.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+mn-lt"/>
                          <a:cs typeface="Arial" pitchFamily="34" charset="0"/>
                        </a:rPr>
                        <a:t>2014г.</a:t>
                      </a:r>
                      <a:endParaRPr lang="ru-RU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+mn-lt"/>
                          <a:cs typeface="Arial" pitchFamily="34" charset="0"/>
                        </a:rPr>
                        <a:t>2015г</a:t>
                      </a:r>
                      <a:endParaRPr lang="ru-RU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690</a:t>
                      </a:r>
                      <a:r>
                        <a:rPr lang="ru-RU" sz="2000" baseline="0" dirty="0" smtClean="0"/>
                        <a:t> 000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726 557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+mn-lt"/>
                          <a:cs typeface="Arial" pitchFamily="34" charset="0"/>
                        </a:rPr>
                        <a:t>750</a:t>
                      </a:r>
                      <a:r>
                        <a:rPr lang="ru-RU" sz="2000" b="0" baseline="0" dirty="0" smtClean="0">
                          <a:latin typeface="+mn-lt"/>
                          <a:cs typeface="Arial" pitchFamily="34" charset="0"/>
                        </a:rPr>
                        <a:t> 837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+mn-lt"/>
                          <a:cs typeface="Arial" pitchFamily="34" charset="0"/>
                        </a:rPr>
                        <a:t>751</a:t>
                      </a:r>
                      <a:r>
                        <a:rPr lang="ru-RU" sz="2000" b="0" baseline="0" dirty="0" smtClean="0">
                          <a:latin typeface="+mn-lt"/>
                          <a:cs typeface="Arial" pitchFamily="34" charset="0"/>
                        </a:rPr>
                        <a:t> 309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Людмила Анатольевна\Рабочий стол\для презентаций\20122209195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1071563"/>
            <a:ext cx="8977313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4A615-A331-4140-B005-431214B150A4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3" name="Picture 2" descr="C:\Documents and Settings\Людмила Анатольевна\Рабочий стол\для презентаций\эмблема роддом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27000"/>
            <a:ext cx="2214563" cy="80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8" descr="C:\Documents and Settings\Людмила Анатольевна\Рабочий стол\для презентаций\сегодн. доклад2\доклад ханты\ХМ\карта округа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881188"/>
            <a:ext cx="5929312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00063" y="3071813"/>
            <a:ext cx="2428875" cy="857250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3143250"/>
            <a:ext cx="25003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26 325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родов                      по ХМАО –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Югре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5929313" y="4643438"/>
            <a:ext cx="3000375" cy="1500187"/>
          </a:xfrm>
          <a:prstGeom prst="wedgeRectCallout">
            <a:avLst>
              <a:gd name="adj1" fmla="val -138588"/>
              <a:gd name="adj2" fmla="val -59643"/>
            </a:avLst>
          </a:prstGeom>
          <a:solidFill>
            <a:schemeClr val="bg1"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57875" y="4665663"/>
            <a:ext cx="3143250" cy="1465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>
                <a:solidFill>
                  <a:srgbClr val="CC0000"/>
                </a:solidFill>
                <a:ea typeface="Times New Roman" pitchFamily="18" charset="0"/>
                <a:cs typeface="Arial" charset="0"/>
              </a:rPr>
              <a:t>9 </a:t>
            </a:r>
            <a:r>
              <a:rPr lang="ru-RU" b="1" u="sng" dirty="0" smtClean="0">
                <a:solidFill>
                  <a:srgbClr val="CC0000"/>
                </a:solidFill>
                <a:ea typeface="Times New Roman" pitchFamily="18" charset="0"/>
                <a:cs typeface="Arial" charset="0"/>
              </a:rPr>
              <a:t>108</a:t>
            </a:r>
            <a:r>
              <a:rPr lang="ru-RU" b="1" u="sng" dirty="0" smtClean="0">
                <a:solidFill>
                  <a:srgbClr val="0D0D0D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b="1" u="sng" dirty="0">
                <a:solidFill>
                  <a:srgbClr val="0D0D0D"/>
                </a:solidFill>
                <a:ea typeface="Times New Roman" pitchFamily="18" charset="0"/>
                <a:cs typeface="Arial" charset="0"/>
              </a:rPr>
              <a:t>родов  </a:t>
            </a:r>
            <a:r>
              <a:rPr lang="ru-RU" b="1" dirty="0">
                <a:solidFill>
                  <a:srgbClr val="0D0D0D"/>
                </a:solidFill>
                <a:ea typeface="Times New Roman" pitchFamily="18" charset="0"/>
                <a:cs typeface="Arial" charset="0"/>
              </a:rPr>
              <a:t>принято в </a:t>
            </a:r>
            <a:r>
              <a:rPr lang="ru-RU" b="1" dirty="0" err="1">
                <a:solidFill>
                  <a:srgbClr val="0D0D0D"/>
                </a:solidFill>
                <a:ea typeface="Times New Roman" pitchFamily="18" charset="0"/>
                <a:cs typeface="Arial" charset="0"/>
              </a:rPr>
              <a:t>Сургутском</a:t>
            </a:r>
            <a:r>
              <a:rPr lang="ru-RU" b="1" dirty="0">
                <a:solidFill>
                  <a:srgbClr val="0D0D0D"/>
                </a:solidFill>
                <a:ea typeface="Times New Roman" pitchFamily="18" charset="0"/>
                <a:cs typeface="Arial" charset="0"/>
              </a:rPr>
              <a:t> клиническом перинатальном центре, </a:t>
            </a:r>
          </a:p>
          <a:p>
            <a:pPr algn="ctr"/>
            <a:r>
              <a:rPr lang="ru-RU" b="1" dirty="0">
                <a:solidFill>
                  <a:srgbClr val="0D0D0D"/>
                </a:solidFill>
                <a:ea typeface="Times New Roman" pitchFamily="18" charset="0"/>
                <a:cs typeface="Arial" charset="0"/>
              </a:rPr>
              <a:t>а это </a:t>
            </a: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34,5% </a:t>
            </a:r>
            <a:r>
              <a:rPr lang="ru-RU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от всех родов  в автономном округе</a:t>
            </a:r>
            <a:endParaRPr lang="ru-RU" b="1" dirty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15206" y="357166"/>
            <a:ext cx="1720343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2015г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4000500" y="2786063"/>
            <a:ext cx="857250" cy="500062"/>
          </a:xfrm>
          <a:prstGeom prst="wedgeRectCallout">
            <a:avLst>
              <a:gd name="adj1" fmla="val -106571"/>
              <a:gd name="adj2" fmla="val 185216"/>
            </a:avLst>
          </a:prstGeom>
          <a:solidFill>
            <a:schemeClr val="bg1"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1928813" y="5857875"/>
            <a:ext cx="1143000" cy="428625"/>
          </a:xfrm>
          <a:prstGeom prst="wedgeRectCallout">
            <a:avLst>
              <a:gd name="adj1" fmla="val 52427"/>
              <a:gd name="adj2" fmla="val -302055"/>
            </a:avLst>
          </a:prstGeom>
          <a:solidFill>
            <a:schemeClr val="bg1"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285750" y="5429250"/>
            <a:ext cx="857250" cy="428625"/>
          </a:xfrm>
          <a:prstGeom prst="wedgeRectCallout">
            <a:avLst>
              <a:gd name="adj1" fmla="val 253390"/>
              <a:gd name="adj2" fmla="val -273061"/>
            </a:avLst>
          </a:prstGeom>
          <a:solidFill>
            <a:schemeClr val="bg1"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500" y="2786063"/>
            <a:ext cx="92868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1002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8813" y="5857875"/>
            <a:ext cx="92868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1097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50" y="5429250"/>
            <a:ext cx="9286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1915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572156" y="2500307"/>
            <a:ext cx="3357562" cy="1500197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572162" y="2643183"/>
            <a:ext cx="32861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Роды кластера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13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122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49,8%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от всех родов в ХМАО –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Югре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00562" y="1285860"/>
            <a:ext cx="4429156" cy="107157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072066" y="1357298"/>
            <a:ext cx="38576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Наш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центр во многом формирует показатели ХМАО – Югры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" descr="C:\Documents and Settings\Людмила Анатольевна\Рабочий стол\для презентаций\СКПЦ-ВИД с верху\DSC_811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06166" y="1071546"/>
            <a:ext cx="118028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9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42875" y="3929063"/>
            <a:ext cx="5357813" cy="2571750"/>
          </a:xfrm>
          <a:prstGeom prst="rect">
            <a:avLst/>
          </a:prstGeom>
          <a:solidFill>
            <a:schemeClr val="bg1">
              <a:alpha val="37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643570" y="5643578"/>
            <a:ext cx="3357586" cy="1071570"/>
          </a:xfrm>
          <a:prstGeom prst="roundRect">
            <a:avLst/>
          </a:prstGeom>
          <a:solidFill>
            <a:schemeClr val="bg2">
              <a:alpha val="48000"/>
            </a:schemeClr>
          </a:solidFill>
          <a:ln w="254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3125" y="71438"/>
            <a:ext cx="7000875" cy="1214437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384ED-F2FE-4DB5-904A-EA46AF1256E1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3" name="Picture 2" descr="C:\Documents and Settings\Людмила Анатольевна\Рабочий стол\для презентаций\эмблема роддом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28"/>
            <a:ext cx="2214563" cy="80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56" name="Rectangle 1"/>
          <p:cNvSpPr>
            <a:spLocks noChangeArrowheads="1"/>
          </p:cNvSpPr>
          <p:nvPr/>
        </p:nvSpPr>
        <p:spPr bwMode="auto">
          <a:xfrm>
            <a:off x="2000250" y="-160338"/>
            <a:ext cx="7000875" cy="169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4000" b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b="1">
                <a:ea typeface="Times New Roman" pitchFamily="18" charset="0"/>
                <a:cs typeface="Arial" charset="0"/>
              </a:rPr>
              <a:t>Естественное движение населения в ХМАО – Югре и уровень рождаемости на административной территории обслуживания Сургутского клинического перинатального центра за период с 2005 года:         </a:t>
            </a:r>
            <a:endParaRPr lang="ru-RU" sz="280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38950" name="Object 38"/>
          <p:cNvGraphicFramePr>
            <a:graphicFrameLocks noChangeAspect="1"/>
          </p:cNvGraphicFramePr>
          <p:nvPr/>
        </p:nvGraphicFramePr>
        <p:xfrm>
          <a:off x="142875" y="1214438"/>
          <a:ext cx="3857625" cy="257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Диаграмма" r:id="rId5" imgW="6096000" imgH="4067085" progId="MSGraph.Chart.8">
                  <p:embed followColorScheme="full"/>
                </p:oleObj>
              </mc:Choice>
              <mc:Fallback>
                <p:oleObj name="Диаграмма" r:id="rId5" imgW="6096000" imgH="4067085" progId="MSGraph.Chart.8">
                  <p:embed followColorScheme="full"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214438"/>
                        <a:ext cx="3857625" cy="2573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4000502" y="2071688"/>
            <a:ext cx="1428754" cy="1071562"/>
            <a:chOff x="3714744" y="2500306"/>
            <a:chExt cx="928694" cy="107157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14744" y="3357562"/>
              <a:ext cx="92869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Динамика +30,3%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14744" y="3071810"/>
              <a:ext cx="928694" cy="214314"/>
            </a:xfrm>
            <a:prstGeom prst="rect">
              <a:avLst/>
            </a:prstGeom>
            <a:solidFill>
              <a:srgbClr val="66FF66">
                <a:alpha val="33000"/>
              </a:srgbClr>
            </a:solidFill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Динамика +</a:t>
              </a:r>
              <a:r>
                <a:rPr lang="ru-R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22,2%</a:t>
              </a:r>
              <a:endParaRPr lang="ru-RU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714744" y="2786058"/>
              <a:ext cx="928694" cy="214314"/>
            </a:xfrm>
            <a:prstGeom prst="rect">
              <a:avLst/>
            </a:prstGeom>
            <a:solidFill>
              <a:schemeClr val="accent4">
                <a:lumMod val="75000"/>
                <a:alpha val="23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Динамика +26,6%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714744" y="2500306"/>
              <a:ext cx="928694" cy="214314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Динамика +47,1%</a:t>
              </a:r>
            </a:p>
          </p:txBody>
        </p:sp>
      </p:grpSp>
      <p:grpSp>
        <p:nvGrpSpPr>
          <p:cNvPr id="5" name="Группа 13"/>
          <p:cNvGrpSpPr>
            <a:grpSpLocks/>
          </p:cNvGrpSpPr>
          <p:nvPr/>
        </p:nvGrpSpPr>
        <p:grpSpPr bwMode="auto">
          <a:xfrm>
            <a:off x="4071934" y="4786313"/>
            <a:ext cx="1357316" cy="1071562"/>
            <a:chOff x="3714743" y="2500306"/>
            <a:chExt cx="928695" cy="107157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714743" y="3357562"/>
              <a:ext cx="928695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Динамика -18,6%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714743" y="3071810"/>
              <a:ext cx="928695" cy="214314"/>
            </a:xfrm>
            <a:prstGeom prst="rect">
              <a:avLst/>
            </a:prstGeom>
            <a:solidFill>
              <a:srgbClr val="66FF66">
                <a:alpha val="33000"/>
              </a:srgbClr>
            </a:solidFill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Динамика </a:t>
              </a:r>
              <a:r>
                <a:rPr lang="ru-R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-9,8%</a:t>
              </a:r>
              <a:endParaRPr lang="ru-RU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714743" y="2786058"/>
              <a:ext cx="928695" cy="214314"/>
            </a:xfrm>
            <a:prstGeom prst="rect">
              <a:avLst/>
            </a:prstGeom>
            <a:solidFill>
              <a:schemeClr val="accent4">
                <a:lumMod val="75000"/>
                <a:alpha val="23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Динамика -8%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714743" y="2500306"/>
              <a:ext cx="928695" cy="214314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Динамика -14%</a:t>
              </a:r>
            </a:p>
          </p:txBody>
        </p:sp>
      </p:grpSp>
      <p:graphicFrame>
        <p:nvGraphicFramePr>
          <p:cNvPr id="38951" name="Object 39"/>
          <p:cNvGraphicFramePr>
            <a:graphicFrameLocks noChangeAspect="1"/>
          </p:cNvGraphicFramePr>
          <p:nvPr/>
        </p:nvGraphicFramePr>
        <p:xfrm>
          <a:off x="285750" y="3929063"/>
          <a:ext cx="3857625" cy="257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Диаграмма" r:id="rId7" imgW="6096000" imgH="4067085" progId="MSGraph.Chart.8">
                  <p:embed followColorScheme="full"/>
                </p:oleObj>
              </mc:Choice>
              <mc:Fallback>
                <p:oleObj name="Диаграмма" r:id="rId7" imgW="6096000" imgH="4067085" progId="MSGraph.Chart.8">
                  <p:embed followColorScheme="full"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929063"/>
                        <a:ext cx="3857625" cy="2573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42875" y="1214438"/>
            <a:ext cx="5357813" cy="25717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60" name="TextBox 20"/>
          <p:cNvSpPr txBox="1">
            <a:spLocks noChangeArrowheads="1"/>
          </p:cNvSpPr>
          <p:nvPr/>
        </p:nvSpPr>
        <p:spPr bwMode="auto">
          <a:xfrm>
            <a:off x="3286116" y="1285860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Calibri" pitchFamily="34" charset="0"/>
              </a:rPr>
              <a:t>РОЖДАЕМОСТЬ</a:t>
            </a:r>
          </a:p>
        </p:txBody>
      </p:sp>
      <p:sp>
        <p:nvSpPr>
          <p:cNvPr id="38962" name="TextBox 22"/>
          <p:cNvSpPr txBox="1">
            <a:spLocks noChangeArrowheads="1"/>
          </p:cNvSpPr>
          <p:nvPr/>
        </p:nvSpPr>
        <p:spPr bwMode="auto">
          <a:xfrm>
            <a:off x="2771775" y="4000500"/>
            <a:ext cx="2657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Calibri" pitchFamily="34" charset="0"/>
              </a:rPr>
              <a:t>ОБЩАЯ СМЕРТНОСТЬ</a:t>
            </a:r>
          </a:p>
        </p:txBody>
      </p:sp>
      <p:graphicFrame>
        <p:nvGraphicFramePr>
          <p:cNvPr id="38952" name="Object 40"/>
          <p:cNvGraphicFramePr>
            <a:graphicFrameLocks noChangeAspect="1"/>
          </p:cNvGraphicFramePr>
          <p:nvPr/>
        </p:nvGraphicFramePr>
        <p:xfrm>
          <a:off x="5429250" y="2000248"/>
          <a:ext cx="3643313" cy="243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Диаграмма" r:id="rId9" imgW="6096000" imgH="4067085" progId="MSGraph.Chart.8">
                  <p:embed followColorScheme="full"/>
                </p:oleObj>
              </mc:Choice>
              <mc:Fallback>
                <p:oleObj name="Диаграмма" r:id="rId9" imgW="6096000" imgH="4067085" progId="MSGraph.Chart.8">
                  <p:embed followColorScheme="full"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2000248"/>
                        <a:ext cx="3643313" cy="243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562600" y="1500174"/>
            <a:ext cx="3438525" cy="407193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" name="Группа 25"/>
          <p:cNvGrpSpPr>
            <a:grpSpLocks/>
          </p:cNvGrpSpPr>
          <p:nvPr/>
        </p:nvGrpSpPr>
        <p:grpSpPr bwMode="auto">
          <a:xfrm>
            <a:off x="6500813" y="4429140"/>
            <a:ext cx="1500187" cy="1071562"/>
            <a:chOff x="3714743" y="2500306"/>
            <a:chExt cx="928695" cy="107157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714743" y="3357562"/>
              <a:ext cx="928695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Динамика +100%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714743" y="3071810"/>
              <a:ext cx="928695" cy="214314"/>
            </a:xfrm>
            <a:prstGeom prst="rect">
              <a:avLst/>
            </a:prstGeom>
            <a:solidFill>
              <a:srgbClr val="66FF66">
                <a:alpha val="33000"/>
              </a:srgbClr>
            </a:solidFill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Динамика </a:t>
              </a:r>
              <a:r>
                <a:rPr lang="ru-R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+56,2%</a:t>
              </a:r>
              <a:endParaRPr lang="ru-RU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714743" y="2786058"/>
              <a:ext cx="928695" cy="214314"/>
            </a:xfrm>
            <a:prstGeom prst="rect">
              <a:avLst/>
            </a:prstGeom>
            <a:solidFill>
              <a:schemeClr val="accent4">
                <a:lumMod val="75000"/>
                <a:alpha val="23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Динамика +95,3%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714743" y="2500306"/>
              <a:ext cx="928695" cy="214314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Динамика +110,1%</a:t>
              </a:r>
            </a:p>
          </p:txBody>
        </p:sp>
      </p:grpSp>
      <p:sp>
        <p:nvSpPr>
          <p:cNvPr id="38965" name="TextBox 30"/>
          <p:cNvSpPr txBox="1">
            <a:spLocks noChangeArrowheads="1"/>
          </p:cNvSpPr>
          <p:nvPr/>
        </p:nvSpPr>
        <p:spPr bwMode="auto">
          <a:xfrm>
            <a:off x="5786446" y="1571611"/>
            <a:ext cx="314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Calibri" pitchFamily="34" charset="0"/>
              </a:rPr>
              <a:t>ЕСТЕСТВЕННЫЙ ПРИРОСТ НАСЕЛЕНИЯ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72132" y="5643578"/>
            <a:ext cx="3500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Возрастная структура населения </a:t>
            </a:r>
            <a:r>
              <a:rPr lang="ru-RU" sz="1600" b="1" dirty="0" err="1" smtClean="0">
                <a:solidFill>
                  <a:srgbClr val="C00000"/>
                </a:solidFill>
              </a:rPr>
              <a:t>ХМАО-Югры</a:t>
            </a:r>
            <a:r>
              <a:rPr lang="ru-RU" sz="1600" b="1" dirty="0" smtClean="0">
                <a:solidFill>
                  <a:srgbClr val="C00000"/>
                </a:solidFill>
              </a:rPr>
              <a:t> – </a:t>
            </a:r>
            <a:r>
              <a:rPr lang="ru-RU" sz="1600" dirty="0" smtClean="0">
                <a:solidFill>
                  <a:srgbClr val="C00000"/>
                </a:solidFill>
              </a:rPr>
              <a:t>«</a:t>
            </a:r>
            <a:r>
              <a:rPr lang="ru-RU" sz="1600" b="1" cap="all" dirty="0" smtClean="0">
                <a:solidFill>
                  <a:srgbClr val="C00000"/>
                </a:solidFill>
              </a:rPr>
              <a:t>демографическая молодость»</a:t>
            </a:r>
            <a:endParaRPr lang="ru-RU" sz="16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B457ED-6083-4FDB-B0F7-AC9480AA7EE6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21506" name="Picture 2" descr="р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286125"/>
            <a:ext cx="2857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P41800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0825" y="723900"/>
            <a:ext cx="2463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3835400" y="2714624"/>
            <a:ext cx="5021263" cy="3857647"/>
          </a:xfrm>
          <a:prstGeom prst="roundRect">
            <a:avLst>
              <a:gd name="adj" fmla="val 16667"/>
            </a:avLst>
          </a:prstGeom>
          <a:solidFill>
            <a:schemeClr val="bg1">
              <a:alpha val="27058"/>
            </a:schemeClr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84175" y="1135063"/>
            <a:ext cx="3892550" cy="2008187"/>
          </a:xfrm>
          <a:prstGeom prst="roundRect">
            <a:avLst>
              <a:gd name="adj" fmla="val 16667"/>
            </a:avLst>
          </a:prstGeom>
          <a:solidFill>
            <a:schemeClr val="bg1">
              <a:alpha val="30196"/>
            </a:schemeClr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57188" y="1206500"/>
            <a:ext cx="39560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1</a:t>
            </a:r>
            <a:r>
              <a:rPr lang="ru-RU" sz="1400" b="1" u="sng" dirty="0">
                <a:solidFill>
                  <a:srgbClr val="CC0000"/>
                </a:solidFill>
                <a:latin typeface="Calibri" pitchFamily="34" charset="0"/>
              </a:rPr>
              <a:t>. </a:t>
            </a:r>
            <a:r>
              <a:rPr lang="ru-RU" b="1" u="sng" dirty="0">
                <a:solidFill>
                  <a:srgbClr val="CC0000"/>
                </a:solidFill>
                <a:latin typeface="Calibri" pitchFamily="34" charset="0"/>
              </a:rPr>
              <a:t>Возник совершенно новый тип ЛПУ </a:t>
            </a:r>
            <a:r>
              <a:rPr lang="ru-RU" b="1" dirty="0">
                <a:latin typeface="Calibri" pitchFamily="34" charset="0"/>
              </a:rPr>
              <a:t>-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перинатальный центр, в стенах которого борьба за жизнь и здоровье матери и ребенка ведется на всех этапах: от проблем сохранения и восстановления репродуктивной функции женщины до выхаживания и лечения новорожденных, а так же их катамнестического наблюдения.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404813" y="255588"/>
            <a:ext cx="8035925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За 20 лет работы в организации работы</a:t>
            </a:r>
          </a:p>
          <a:p>
            <a:pPr algn="ctr"/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БУ "Сургутский клинический перинатальный центр" </a:t>
            </a:r>
          </a:p>
          <a:p>
            <a:pPr algn="ctr"/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произошли существенные изменения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121150" y="2889250"/>
            <a:ext cx="4879975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2. </a:t>
            </a:r>
            <a:r>
              <a:rPr lang="ru-RU" b="1" u="sng" dirty="0">
                <a:solidFill>
                  <a:srgbClr val="CC0000"/>
                </a:solidFill>
                <a:latin typeface="Calibri" pitchFamily="34" charset="0"/>
              </a:rPr>
              <a:t>На неизменившихся площадях выросло количество отделений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1400" b="1" dirty="0">
                <a:solidFill>
                  <a:srgbClr val="000066"/>
                </a:solidFill>
                <a:latin typeface="Calibri" pitchFamily="34" charset="0"/>
              </a:rPr>
              <a:t>(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патоморфологическое отделение, отделение реанимации и интенсивной терапии новорожденных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на 18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→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21 койку, отделение гравитационной хирургии крови, гормональная и ПЦР лаборатории, отделение ультразвуковой диагностики с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инвазивной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пренатальной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диагностикой, лаборатория клинической микробиологии, лаборатория клинической эмбриологии, отделение патологии новорожденных и недоношенных детей 35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→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50 коек, гинекологическое отделение, отделение медицинской экспертизы и статистики, отделение специализированной помощи, отделение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медико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– психологической и социально–правовой помощи женщинам, кабинет катамнестического наблюдения, консультативно – диагностический центр).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A42BB0-6F92-4B60-B059-98EC65C96F72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689100" y="4638675"/>
            <a:ext cx="7048500" cy="1382713"/>
          </a:xfrm>
          <a:prstGeom prst="roundRect">
            <a:avLst>
              <a:gd name="adj" fmla="val 16667"/>
            </a:avLst>
          </a:prstGeom>
          <a:solidFill>
            <a:schemeClr val="bg1">
              <a:alpha val="23921"/>
            </a:schemeClr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750888" y="2708275"/>
            <a:ext cx="7861300" cy="1712913"/>
          </a:xfrm>
          <a:prstGeom prst="roundRect">
            <a:avLst>
              <a:gd name="adj" fmla="val 16667"/>
            </a:avLst>
          </a:prstGeom>
          <a:solidFill>
            <a:schemeClr val="bg1">
              <a:alpha val="25882"/>
            </a:schemeClr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85813" y="2781300"/>
            <a:ext cx="795178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4. </a:t>
            </a:r>
            <a:r>
              <a:rPr lang="ru-RU" b="1" u="sng" dirty="0">
                <a:solidFill>
                  <a:srgbClr val="CC0000"/>
                </a:solidFill>
                <a:latin typeface="Calibri" pitchFamily="34" charset="0"/>
              </a:rPr>
              <a:t>Изменились организационные формы работы учреждения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1600" b="1" dirty="0">
                <a:solidFill>
                  <a:srgbClr val="000066"/>
                </a:solidFill>
                <a:latin typeface="Calibri" pitchFamily="34" charset="0"/>
              </a:rPr>
              <a:t>- внедрены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перинатальные, семейно ориентированные,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стационарзамещающие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технологии, технологии эндоскопической хирургии и диагностики гинекологических заболеваний органов репродуктивной системы женщин  с применением различных видов энергий, вспомогательные репродуктивные технологии, требующие дополнительных площадей и  более совершенной планировочной структуры.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295275" y="1046163"/>
            <a:ext cx="3524250" cy="1519237"/>
          </a:xfrm>
          <a:prstGeom prst="roundRect">
            <a:avLst>
              <a:gd name="adj" fmla="val 16667"/>
            </a:avLst>
          </a:prstGeom>
          <a:solidFill>
            <a:schemeClr val="bg1">
              <a:alpha val="10980"/>
            </a:schemeClr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404813" y="255588"/>
            <a:ext cx="8035925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За 20 лет работы в организации работы</a:t>
            </a:r>
          </a:p>
          <a:p>
            <a:pPr algn="ctr"/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БУ "Сургутский клинический перинатальный центр" </a:t>
            </a:r>
          </a:p>
          <a:p>
            <a:pPr algn="ctr"/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произошли существенные изменения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25438" y="991823"/>
            <a:ext cx="359886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3. </a:t>
            </a:r>
            <a:r>
              <a:rPr lang="ru-RU" b="1" u="sng" dirty="0">
                <a:solidFill>
                  <a:srgbClr val="CC0000"/>
                </a:solidFill>
                <a:latin typeface="Calibri" pitchFamily="34" charset="0"/>
              </a:rPr>
              <a:t>Выросло количество родов </a:t>
            </a:r>
            <a:r>
              <a:rPr lang="ru-RU" sz="1600" b="1" u="sng" dirty="0">
                <a:latin typeface="Calibri" pitchFamily="34" charset="0"/>
              </a:rPr>
              <a:t>– </a:t>
            </a:r>
            <a:r>
              <a:rPr lang="ru-RU" sz="1600" b="1" u="sng" dirty="0" smtClean="0">
                <a:latin typeface="Calibri" pitchFamily="34" charset="0"/>
              </a:rPr>
              <a:t>9108 в 2015 </a:t>
            </a:r>
            <a:r>
              <a:rPr lang="ru-RU" sz="1600" b="1" u="sng" dirty="0">
                <a:latin typeface="Calibri" pitchFamily="34" charset="0"/>
              </a:rPr>
              <a:t>году,</a:t>
            </a:r>
            <a:r>
              <a:rPr lang="ru-RU" sz="1600" b="1" u="sng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ru-RU" b="1" u="sng" dirty="0">
                <a:solidFill>
                  <a:srgbClr val="CC0000"/>
                </a:solidFill>
                <a:latin typeface="Calibri" pitchFamily="34" charset="0"/>
              </a:rPr>
              <a:t>изменилась их структура</a:t>
            </a:r>
            <a:r>
              <a:rPr lang="ru-RU" sz="1600" b="1" dirty="0">
                <a:solidFill>
                  <a:srgbClr val="000066"/>
                </a:solidFill>
                <a:latin typeface="Calibri" pitchFamily="34" charset="0"/>
              </a:rPr>
              <a:t> - 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удельный вес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кесаревых сечений вырос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на  31,2% -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с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22,4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% (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2009г)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до  29,4%  (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2015г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).</a:t>
            </a:r>
          </a:p>
        </p:txBody>
      </p:sp>
      <p:pic>
        <p:nvPicPr>
          <p:cNvPr id="424969" name="Picture 9" descr="нест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8313" y="1066800"/>
            <a:ext cx="1744662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4970" name="Picture 10" descr="IMG_6109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6629400" y="1077913"/>
            <a:ext cx="2035175" cy="135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62" name="Text Box 8"/>
          <p:cNvSpPr txBox="1">
            <a:spLocks noChangeArrowheads="1"/>
          </p:cNvSpPr>
          <p:nvPr/>
        </p:nvSpPr>
        <p:spPr bwMode="auto">
          <a:xfrm>
            <a:off x="1812925" y="4638676"/>
            <a:ext cx="692467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5. </a:t>
            </a:r>
            <a:r>
              <a:rPr lang="ru-RU" b="1" u="sng" dirty="0">
                <a:solidFill>
                  <a:srgbClr val="C00000"/>
                </a:solidFill>
                <a:latin typeface="Calibri" pitchFamily="34" charset="0"/>
              </a:rPr>
              <a:t>Внедрены выездные формы работы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– с 01.07.2010г. на базе ОРИТН функционирует выездная анестезиолого-реанимационная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неонатальная бригада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– за эти годы выполнено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724 выезда, 2024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дистанционных консультаций,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208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новорожденных транспортировано из МО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II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уровня в ПЦ.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B775-4831-406E-8597-5A0FF1C4D01A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396875" y="2857500"/>
            <a:ext cx="8213725" cy="1054100"/>
          </a:xfrm>
          <a:prstGeom prst="roundRect">
            <a:avLst>
              <a:gd name="adj" fmla="val 16667"/>
            </a:avLst>
          </a:prstGeom>
          <a:solidFill>
            <a:schemeClr val="bg1">
              <a:alpha val="27058"/>
            </a:schemeClr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384175" y="1111250"/>
            <a:ext cx="8213725" cy="1531938"/>
          </a:xfrm>
          <a:prstGeom prst="roundRect">
            <a:avLst>
              <a:gd name="adj" fmla="val 16667"/>
            </a:avLst>
          </a:prstGeom>
          <a:solidFill>
            <a:schemeClr val="bg1">
              <a:alpha val="27058"/>
            </a:schemeClr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28625" y="1214438"/>
            <a:ext cx="842486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6. </a:t>
            </a:r>
            <a:r>
              <a:rPr lang="ru-RU" b="1" u="sng" dirty="0">
                <a:solidFill>
                  <a:srgbClr val="C00000"/>
                </a:solidFill>
                <a:latin typeface="Calibri" pitchFamily="34" charset="0"/>
              </a:rPr>
              <a:t>Появилось значительное количество новых медицинских технологий.</a:t>
            </a:r>
            <a:endParaRPr lang="ru-RU" b="1" dirty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1200" b="1" u="sng" dirty="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ru-RU" sz="1600" b="1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ru-RU" sz="1600" b="1" dirty="0">
                <a:latin typeface="Calibri" pitchFamily="34" charset="0"/>
              </a:rPr>
              <a:t>Новое технологическое оборудование повлияло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на принципы организации       традиционных технологических процессов (значительно изменились состав помещений                   и габариты  ЦОО, КДЛ,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рентгенкабинетов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и др.)</a:t>
            </a: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404813" y="255588"/>
            <a:ext cx="8035925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За 20 лет работы в организации работы</a:t>
            </a:r>
          </a:p>
          <a:p>
            <a:pPr algn="ctr"/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БУ "Сургутский клинический перинатальный центр" </a:t>
            </a:r>
          </a:p>
          <a:p>
            <a:pPr algn="ctr"/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произошли существенные изменения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76250" y="2994025"/>
            <a:ext cx="81708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7. </a:t>
            </a:r>
            <a:r>
              <a:rPr lang="ru-RU" b="1" u="sng" dirty="0">
                <a:solidFill>
                  <a:srgbClr val="C00000"/>
                </a:solidFill>
                <a:latin typeface="Calibri" pitchFamily="34" charset="0"/>
              </a:rPr>
              <a:t>Изменился контингент больных </a:t>
            </a:r>
            <a:r>
              <a:rPr lang="ru-RU" sz="1600" b="1" u="sng" dirty="0">
                <a:solidFill>
                  <a:srgbClr val="CC0000"/>
                </a:solidFill>
                <a:latin typeface="Calibri" pitchFamily="34" charset="0"/>
              </a:rPr>
              <a:t>–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выхаживаются новорожденные с 500г., развивается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неонатальная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хирургия, функционирует второй этап выхаживания новорожденных, в том числе – недоношенных.</a:t>
            </a:r>
          </a:p>
        </p:txBody>
      </p:sp>
      <p:sp>
        <p:nvSpPr>
          <p:cNvPr id="25607" name="AutoShape 2"/>
          <p:cNvSpPr>
            <a:spLocks noChangeArrowheads="1"/>
          </p:cNvSpPr>
          <p:nvPr/>
        </p:nvSpPr>
        <p:spPr bwMode="auto">
          <a:xfrm>
            <a:off x="423863" y="4152900"/>
            <a:ext cx="8213725" cy="776288"/>
          </a:xfrm>
          <a:prstGeom prst="roundRect">
            <a:avLst>
              <a:gd name="adj" fmla="val 16667"/>
            </a:avLst>
          </a:prstGeom>
          <a:solidFill>
            <a:schemeClr val="bg1">
              <a:alpha val="27058"/>
            </a:schemeClr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677863" y="4152901"/>
            <a:ext cx="778668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8. </a:t>
            </a:r>
            <a:r>
              <a:rPr lang="ru-RU" b="1" u="sng" dirty="0">
                <a:solidFill>
                  <a:srgbClr val="C00000"/>
                </a:solidFill>
                <a:latin typeface="Calibri" pitchFamily="34" charset="0"/>
              </a:rPr>
              <a:t>Учреждение сертифицировано на соответствие ГОСТ Р ИСО 2001-2010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и строит свою деятельность с позиций  международной системы качества. </a:t>
            </a:r>
          </a:p>
        </p:txBody>
      </p:sp>
      <p:sp>
        <p:nvSpPr>
          <p:cNvPr id="25609" name="AutoShape 2"/>
          <p:cNvSpPr>
            <a:spLocks noChangeArrowheads="1"/>
          </p:cNvSpPr>
          <p:nvPr/>
        </p:nvSpPr>
        <p:spPr bwMode="auto">
          <a:xfrm>
            <a:off x="430213" y="5072062"/>
            <a:ext cx="8213725" cy="937617"/>
          </a:xfrm>
          <a:prstGeom prst="roundRect">
            <a:avLst>
              <a:gd name="adj" fmla="val 16667"/>
            </a:avLst>
          </a:prstGeom>
          <a:solidFill>
            <a:schemeClr val="bg1">
              <a:alpha val="27058"/>
            </a:schemeClr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0" name="TextBox 11"/>
          <p:cNvSpPr txBox="1">
            <a:spLocks noChangeArrowheads="1"/>
          </p:cNvSpPr>
          <p:nvPr/>
        </p:nvSpPr>
        <p:spPr bwMode="auto">
          <a:xfrm>
            <a:off x="623888" y="5086350"/>
            <a:ext cx="78406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9. </a:t>
            </a:r>
            <a:r>
              <a:rPr lang="ru-RU" b="1" u="sng" dirty="0">
                <a:solidFill>
                  <a:srgbClr val="C00000"/>
                </a:solidFill>
                <a:latin typeface="Calibri" pitchFamily="34" charset="0"/>
              </a:rPr>
              <a:t>Развиваются  информационные техно</a:t>
            </a:r>
            <a:r>
              <a:rPr lang="ru-RU" b="1" u="sng" dirty="0">
                <a:solidFill>
                  <a:srgbClr val="FF0000"/>
                </a:solidFill>
                <a:latin typeface="Calibri" pitchFamily="34" charset="0"/>
              </a:rPr>
              <a:t>логии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во всех сферах деятельности учреждения, </a:t>
            </a:r>
            <a:r>
              <a:rPr lang="ru-RU" b="1" u="sng" dirty="0">
                <a:solidFill>
                  <a:srgbClr val="C00000"/>
                </a:solidFill>
                <a:latin typeface="Calibri" pitchFamily="34" charset="0"/>
              </a:rPr>
              <a:t>ресурсы видеонаблюдения помогают развиваться системе наставничества и обучения кадров.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282744-F733-43DB-8039-A9878FB342BE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429058" name="Rectangle 2"/>
          <p:cNvSpPr>
            <a:spLocks noChangeArrowheads="1"/>
          </p:cNvSpPr>
          <p:nvPr/>
        </p:nvSpPr>
        <p:spPr bwMode="auto">
          <a:xfrm>
            <a:off x="285720" y="285728"/>
            <a:ext cx="2786063" cy="1974850"/>
          </a:xfrm>
          <a:prstGeom prst="rect">
            <a:avLst/>
          </a:prstGeom>
          <a:blipFill dpi="0" rotWithShape="1">
            <a:blip r:embed="rId3">
              <a:alphaModFix amt="68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29059" name="Rectangle 3"/>
          <p:cNvSpPr>
            <a:spLocks noChangeArrowheads="1"/>
          </p:cNvSpPr>
          <p:nvPr/>
        </p:nvSpPr>
        <p:spPr bwMode="auto">
          <a:xfrm>
            <a:off x="3214678" y="285728"/>
            <a:ext cx="2786063" cy="1974850"/>
          </a:xfrm>
          <a:prstGeom prst="rect">
            <a:avLst/>
          </a:prstGeom>
          <a:blipFill dpi="0" rotWithShape="1">
            <a:blip r:embed="rId4">
              <a:alphaModFix amt="68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6143636" y="285728"/>
            <a:ext cx="2786062" cy="1974850"/>
          </a:xfrm>
          <a:prstGeom prst="rect">
            <a:avLst/>
          </a:prstGeom>
          <a:blipFill dpi="0" rotWithShape="1">
            <a:blip r:embed="rId5">
              <a:alphaModFix amt="68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7659" name="Text Box 6"/>
          <p:cNvSpPr txBox="1">
            <a:spLocks noChangeArrowheads="1"/>
          </p:cNvSpPr>
          <p:nvPr/>
        </p:nvSpPr>
        <p:spPr bwMode="auto">
          <a:xfrm>
            <a:off x="683568" y="2428875"/>
            <a:ext cx="8064896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Общество предъявляет все более высокие требования к качеству медицинской помощи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безопасности пациента:                                                         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технической</a:t>
            </a: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</a:rPr>
              <a:t>,                                                           технологической,                                                  инфекционной. </a:t>
            </a:r>
          </a:p>
          <a:p>
            <a:endParaRPr lang="ru-RU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r>
              <a:rPr lang="ru-RU" sz="2400" b="1" i="1" cap="all" dirty="0">
                <a:solidFill>
                  <a:srgbClr val="CC0000"/>
                </a:solidFill>
                <a:latin typeface="Calibri" pitchFamily="34" charset="0"/>
              </a:rPr>
              <a:t>Наша задача – минимизация этих </a:t>
            </a:r>
            <a:r>
              <a:rPr lang="ru-RU" sz="2400" b="1" i="1" cap="all" dirty="0" smtClean="0">
                <a:solidFill>
                  <a:srgbClr val="CC0000"/>
                </a:solidFill>
                <a:latin typeface="Calibri" pitchFamily="34" charset="0"/>
              </a:rPr>
              <a:t>рисков</a:t>
            </a:r>
          </a:p>
          <a:p>
            <a:pPr algn="ctr"/>
            <a:endParaRPr lang="ru-RU" sz="1400" b="1" i="1" cap="all" dirty="0" smtClean="0">
              <a:solidFill>
                <a:srgbClr val="CC0000"/>
              </a:solidFill>
              <a:latin typeface="Calibri" pitchFamily="34" charset="0"/>
            </a:endParaRPr>
          </a:p>
          <a:p>
            <a:pPr algn="ctr"/>
            <a:r>
              <a:rPr lang="ru-RU" sz="2400" b="1" i="1" cap="all" dirty="0" smtClean="0">
                <a:solidFill>
                  <a:srgbClr val="CC0000"/>
                </a:solidFill>
                <a:latin typeface="Calibri" pitchFamily="34" charset="0"/>
              </a:rPr>
              <a:t>В ОСНОВЕ КАЧЕСТВА МЕДИЦИНСКОЙ ПОМОЩИ ЛЕЖИТ  ПРОФЕССИОНАЛЬНАЯ КОМПЕТЕНЦИЯ  СПЕЦИАЛИСТОВ</a:t>
            </a:r>
            <a:endParaRPr lang="ru-RU" sz="2400" b="1" i="1" cap="all" dirty="0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1864</Words>
  <Application>Microsoft Office PowerPoint</Application>
  <PresentationFormat>Экран (4:3)</PresentationFormat>
  <Paragraphs>260</Paragraphs>
  <Slides>29</Slides>
  <Notes>23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МУЗ КПЦ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  Анатольевна</dc:creator>
  <cp:lastModifiedBy>Киличева Инна Ивановна</cp:lastModifiedBy>
  <cp:revision>190</cp:revision>
  <dcterms:created xsi:type="dcterms:W3CDTF">2012-10-16T05:05:18Z</dcterms:created>
  <dcterms:modified xsi:type="dcterms:W3CDTF">2016-09-23T11:18:02Z</dcterms:modified>
</cp:coreProperties>
</file>