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98" r:id="rId2"/>
    <p:sldId id="327" r:id="rId3"/>
    <p:sldId id="299" r:id="rId4"/>
    <p:sldId id="302" r:id="rId5"/>
    <p:sldId id="325" r:id="rId6"/>
    <p:sldId id="305" r:id="rId7"/>
    <p:sldId id="306" r:id="rId8"/>
    <p:sldId id="307" r:id="rId9"/>
    <p:sldId id="308" r:id="rId10"/>
    <p:sldId id="318" r:id="rId11"/>
    <p:sldId id="312" r:id="rId12"/>
    <p:sldId id="315" r:id="rId13"/>
    <p:sldId id="326" r:id="rId14"/>
  </p:sldIdLst>
  <p:sldSz cx="9144000" cy="6858000" type="screen4x3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>
      <a:defRPr>
        <a:latin typeface="Arial"/>
        <a:ea typeface="Arial"/>
        <a:cs typeface="Arial"/>
        <a:sym typeface="Arial"/>
      </a:defRPr>
    </a:lvl6pPr>
    <a:lvl7pPr>
      <a:defRPr>
        <a:latin typeface="Arial"/>
        <a:ea typeface="Arial"/>
        <a:cs typeface="Arial"/>
        <a:sym typeface="Arial"/>
      </a:defRPr>
    </a:lvl7pPr>
    <a:lvl8pPr>
      <a:defRPr>
        <a:latin typeface="Arial"/>
        <a:ea typeface="Arial"/>
        <a:cs typeface="Arial"/>
        <a:sym typeface="Arial"/>
      </a:defRPr>
    </a:lvl8pPr>
    <a:lvl9pPr>
      <a:defRPr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203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008000"/>
              </a:solidFill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Лист1!$F$5:$F$6</c:f>
              <c:strCache>
                <c:ptCount val="2"/>
                <c:pt idx="0">
                  <c:v>главная</c:v>
                </c:pt>
                <c:pt idx="1">
                  <c:v>наравне с врачом</c:v>
                </c:pt>
              </c:strCache>
            </c:strRef>
          </c:cat>
          <c:val>
            <c:numRef>
              <c:f>Лист1!$G$5:$G$6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  <c:txPr>
        <a:bodyPr/>
        <a:lstStyle/>
        <a:p>
          <a:pPr>
            <a:defRPr sz="5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93638598504462"/>
          <c:y val="0.0923839150147337"/>
          <c:w val="0.841194004786095"/>
          <c:h val="0.66272067653858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dLbls>
            <c:dLbl>
              <c:idx val="0"/>
              <c:layout>
                <c:manualLayout>
                  <c:x val="0.0182291666666667"/>
                  <c:y val="-0.0133000831255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208333333333333"/>
                  <c:y val="-0.0232751454696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234375"/>
                  <c:y val="-0.0299251870324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182291666666668"/>
                  <c:y val="-0.0199501246882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Лист1!$J$3:$J$6</c:f>
              <c:strCache>
                <c:ptCount val="4"/>
                <c:pt idx="0">
                  <c:v>уход</c:v>
                </c:pt>
                <c:pt idx="1">
                  <c:v>терапия</c:v>
                </c:pt>
                <c:pt idx="2">
                  <c:v>наблюдение</c:v>
                </c:pt>
                <c:pt idx="3">
                  <c:v>СЭР</c:v>
                </c:pt>
              </c:strCache>
            </c:strRef>
          </c:cat>
          <c:val>
            <c:numRef>
              <c:f>Лист1!$K$3:$K$6</c:f>
              <c:numCache>
                <c:formatCode>0%</c:formatCode>
                <c:ptCount val="4"/>
                <c:pt idx="0">
                  <c:v>0.5</c:v>
                </c:pt>
                <c:pt idx="1">
                  <c:v>0.18</c:v>
                </c:pt>
                <c:pt idx="2">
                  <c:v>0.18</c:v>
                </c:pt>
                <c:pt idx="3">
                  <c:v>0.14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43906680"/>
        <c:axId val="2080575720"/>
        <c:axId val="0"/>
      </c:bar3DChart>
      <c:catAx>
        <c:axId val="20439066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ru-RU"/>
          </a:p>
        </c:txPr>
        <c:crossAx val="2080575720"/>
        <c:crosses val="autoZero"/>
        <c:auto val="1"/>
        <c:lblAlgn val="ctr"/>
        <c:lblOffset val="100"/>
        <c:noMultiLvlLbl val="0"/>
      </c:catAx>
      <c:valAx>
        <c:axId val="208057572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ru-RU"/>
          </a:p>
        </c:txPr>
        <c:crossAx val="20439066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" name="Shape 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610057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68350"/>
            <a:ext cx="5108575" cy="38306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Заметки 2"/>
          <p:cNvSpPr>
            <a:spLocks noGrp="1"/>
          </p:cNvSpPr>
          <p:nvPr>
            <p:ph type="body" idx="1"/>
          </p:nvPr>
        </p:nvSpPr>
        <p:spPr bwMode="auto">
          <a:xfrm>
            <a:off x="709618" y="4860925"/>
            <a:ext cx="5672137" cy="4600575"/>
          </a:xfrm>
          <a:noFill/>
        </p:spPr>
        <p:txBody>
          <a:bodyPr wrap="square" lIns="98239" tIns="51084" rIns="98239" bIns="51084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2707" name="Номер слайда 3"/>
          <p:cNvSpPr txBox="1">
            <a:spLocks noGrp="1"/>
          </p:cNvSpPr>
          <p:nvPr/>
        </p:nvSpPr>
        <p:spPr bwMode="auto">
          <a:xfrm>
            <a:off x="4021141" y="9720263"/>
            <a:ext cx="3068637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239" tIns="51084" rIns="98239" bIns="51084" anchor="b"/>
          <a:lstStyle/>
          <a:p>
            <a:pPr algn="r" defTabSz="452438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5963" algn="l"/>
                <a:tab pos="4978400" algn="l"/>
                <a:tab pos="5430838" algn="l"/>
                <a:tab pos="5883275" algn="l"/>
                <a:tab pos="6335713" algn="l"/>
                <a:tab pos="6789738" algn="l"/>
                <a:tab pos="7242175" algn="l"/>
                <a:tab pos="7694613" algn="l"/>
                <a:tab pos="8147050" algn="l"/>
                <a:tab pos="8599488" algn="l"/>
                <a:tab pos="9053513" algn="l"/>
              </a:tabLst>
            </a:pPr>
            <a:fld id="{F16562B2-FCDC-4AC5-972C-22CF014DDB23}" type="slidenum">
              <a:rPr lang="ru-RU" sz="1300">
                <a:solidFill>
                  <a:srgbClr val="000000"/>
                </a:solidFill>
                <a:latin typeface="Tahoma" pitchFamily="34" charset="0"/>
              </a:rPr>
              <a:pPr algn="r" defTabSz="452438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0850" algn="l"/>
                  <a:tab pos="903288" algn="l"/>
                  <a:tab pos="1357313" algn="l"/>
                  <a:tab pos="1809750" algn="l"/>
                  <a:tab pos="2262188" algn="l"/>
                  <a:tab pos="2714625" algn="l"/>
                  <a:tab pos="3167063" algn="l"/>
                  <a:tab pos="3619500" algn="l"/>
                  <a:tab pos="4073525" algn="l"/>
                  <a:tab pos="4525963" algn="l"/>
                  <a:tab pos="4978400" algn="l"/>
                  <a:tab pos="5430838" algn="l"/>
                  <a:tab pos="5883275" algn="l"/>
                  <a:tab pos="6335713" algn="l"/>
                  <a:tab pos="6789738" algn="l"/>
                  <a:tab pos="7242175" algn="l"/>
                  <a:tab pos="7694613" algn="l"/>
                  <a:tab pos="8147050" algn="l"/>
                  <a:tab pos="8599488" algn="l"/>
                  <a:tab pos="9053513" algn="l"/>
                </a:tabLst>
              </a:pPr>
              <a:t>6</a:t>
            </a:fld>
            <a:endParaRPr lang="ru-RU" sz="130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3852" y="8684899"/>
            <a:ext cx="2972547" cy="45763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7CA9B1-490B-47B3-88E6-7CF37E3E554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86300-2A2D-40B8-9FC8-C4CFD8525B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475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383B9-866C-4926-A65F-CFCC6A9B62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23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00014-CF3D-45FF-906E-9C9D2E423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36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xmlns:p14="http://schemas.microsoft.com/office/powerpoint/2010/main" spd="med"/>
  <p:txStyles>
    <p:titleStyle>
      <a:lvl1pPr algn="ctr">
        <a:defRPr sz="4400">
          <a:latin typeface="Arial"/>
          <a:ea typeface="Arial"/>
          <a:cs typeface="Arial"/>
          <a:sym typeface="Arial"/>
        </a:defRPr>
      </a:lvl1pPr>
      <a:lvl2pPr algn="ctr">
        <a:defRPr sz="4400">
          <a:latin typeface="Arial"/>
          <a:ea typeface="Arial"/>
          <a:cs typeface="Arial"/>
          <a:sym typeface="Arial"/>
        </a:defRPr>
      </a:lvl2pPr>
      <a:lvl3pPr algn="ctr">
        <a:defRPr sz="4400">
          <a:latin typeface="Arial"/>
          <a:ea typeface="Arial"/>
          <a:cs typeface="Arial"/>
          <a:sym typeface="Arial"/>
        </a:defRPr>
      </a:lvl3pPr>
      <a:lvl4pPr algn="ctr">
        <a:defRPr sz="4400">
          <a:latin typeface="Arial"/>
          <a:ea typeface="Arial"/>
          <a:cs typeface="Arial"/>
          <a:sym typeface="Arial"/>
        </a:defRPr>
      </a:lvl4pPr>
      <a:lvl5pPr algn="ctr">
        <a:defRPr sz="4400">
          <a:latin typeface="Arial"/>
          <a:ea typeface="Arial"/>
          <a:cs typeface="Arial"/>
          <a:sym typeface="Arial"/>
        </a:defRPr>
      </a:lvl5pPr>
      <a:lvl6pPr indent="457200" algn="ctr">
        <a:defRPr sz="4400">
          <a:latin typeface="Arial"/>
          <a:ea typeface="Arial"/>
          <a:cs typeface="Arial"/>
          <a:sym typeface="Arial"/>
        </a:defRPr>
      </a:lvl6pPr>
      <a:lvl7pPr indent="914400" algn="ctr">
        <a:defRPr sz="4400">
          <a:latin typeface="Arial"/>
          <a:ea typeface="Arial"/>
          <a:cs typeface="Arial"/>
          <a:sym typeface="Arial"/>
        </a:defRPr>
      </a:lvl7pPr>
      <a:lvl8pPr indent="1371600" algn="ctr">
        <a:defRPr sz="4400">
          <a:latin typeface="Arial"/>
          <a:ea typeface="Arial"/>
          <a:cs typeface="Arial"/>
          <a:sym typeface="Arial"/>
        </a:defRPr>
      </a:lvl8pPr>
      <a:lvl9pPr indent="1828800" algn="ctr">
        <a:defRPr sz="4400"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4pPr>
      <a:lvl5pPr marL="2235200" indent="-4064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5pPr>
      <a:lvl6pPr marL="26924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6pPr>
      <a:lvl7pPr marL="31496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7pPr>
      <a:lvl8pPr marL="36068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8pPr>
      <a:lvl9pPr marL="40640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hyperlink" Target="http://somkural.ru/news/19559/" TargetMode="External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" descr="Без названия:ВИТАЛИК:а - работа:СМПО:ДИЗАЙН:Шапка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/>
          <a:stretch>
            <a:fillRect/>
          </a:stretch>
        </p:blipFill>
        <p:spPr bwMode="auto">
          <a:xfrm>
            <a:off x="539552" y="260648"/>
            <a:ext cx="2262014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logo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260648"/>
            <a:ext cx="1300962" cy="1585359"/>
          </a:xfrm>
          <a:prstGeom prst="rect">
            <a:avLst/>
          </a:prstGeom>
        </p:spPr>
      </p:pic>
      <p:pic>
        <p:nvPicPr>
          <p:cNvPr id="6" name="Изображение 1" descr="Macintosh HD:Users:adobe:Desktop:а - работа:АСМР СО:ФИРСТИЛЬ:ЛОГОТИП: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157784" cy="11452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2132856"/>
            <a:ext cx="7992888" cy="240065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ОПЫТ РЕГИОНОВ.</a:t>
            </a: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СОВРЕМЕННЫЕ </a:t>
            </a:r>
            <a:r>
              <a:rPr lang="ru-RU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ПОДХОДЫ К ПРОФЕССИОНАЛЬНОМУ ОБРАЗОВАНИЮ НЕОНАТАЛЬНЫХ МЕДИЦИНСКИХ СЕСТЕР</a:t>
            </a:r>
          </a:p>
        </p:txBody>
      </p:sp>
      <p:sp>
        <p:nvSpPr>
          <p:cNvPr id="8" name="Shape 23"/>
          <p:cNvSpPr/>
          <p:nvPr/>
        </p:nvSpPr>
        <p:spPr>
          <a:xfrm>
            <a:off x="2627784" y="4869160"/>
            <a:ext cx="6516216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b="1" i="1" dirty="0">
                <a:solidFill>
                  <a:srgbClr val="006600"/>
                </a:solidFill>
              </a:rPr>
              <a:t>ЛЕВИНА ИРИНА АНАТОЛЬЕВНА </a:t>
            </a:r>
          </a:p>
          <a:p>
            <a:pPr lvl="0" algn="ctr"/>
            <a:endParaRPr sz="1200" b="1" i="1" dirty="0">
              <a:solidFill>
                <a:srgbClr val="006600"/>
              </a:solidFill>
            </a:endParaRPr>
          </a:p>
          <a:p>
            <a:pPr lvl="0" algn="ctr"/>
            <a:r>
              <a:rPr sz="1200" b="1" i="1" dirty="0" err="1"/>
              <a:t>Главный</a:t>
            </a:r>
            <a:r>
              <a:rPr sz="1200" b="1" i="1" dirty="0"/>
              <a:t> </a:t>
            </a:r>
            <a:r>
              <a:rPr sz="1200" b="1" i="1" dirty="0" err="1"/>
              <a:t>внештатный</a:t>
            </a:r>
            <a:r>
              <a:rPr sz="1200" b="1" i="1" dirty="0"/>
              <a:t> </a:t>
            </a:r>
            <a:r>
              <a:rPr sz="1200" b="1" i="1" dirty="0" err="1"/>
              <a:t>специалист</a:t>
            </a:r>
            <a:r>
              <a:rPr sz="1200" b="1" i="1" dirty="0"/>
              <a:t> </a:t>
            </a:r>
            <a:r>
              <a:rPr sz="1200" b="1" i="1" dirty="0" err="1"/>
              <a:t>по</a:t>
            </a:r>
            <a:r>
              <a:rPr sz="1200" b="1" i="1" dirty="0"/>
              <a:t> </a:t>
            </a:r>
            <a:r>
              <a:rPr sz="1200" b="1" i="1" dirty="0" err="1"/>
              <a:t>управлению</a:t>
            </a:r>
            <a:r>
              <a:rPr sz="1200" b="1" i="1" dirty="0"/>
              <a:t> </a:t>
            </a:r>
            <a:r>
              <a:rPr sz="1200" b="1" i="1" dirty="0" err="1"/>
              <a:t>сестринской</a:t>
            </a:r>
            <a:r>
              <a:rPr sz="1200" b="1" i="1" dirty="0"/>
              <a:t> </a:t>
            </a:r>
            <a:r>
              <a:rPr sz="1200" b="1" i="1" dirty="0" err="1"/>
              <a:t>деятельностью</a:t>
            </a:r>
            <a:r>
              <a:rPr sz="1200" b="1" i="1" dirty="0"/>
              <a:t> </a:t>
            </a:r>
            <a:r>
              <a:rPr sz="1200" b="1" i="1" dirty="0" err="1" smtClean="0"/>
              <a:t>Минздрава</a:t>
            </a:r>
            <a:r>
              <a:rPr sz="1200" b="1" i="1" dirty="0" smtClean="0"/>
              <a:t> </a:t>
            </a:r>
            <a:r>
              <a:rPr lang="ru-RU" sz="1200" b="1" i="1" dirty="0" smtClean="0"/>
              <a:t>России</a:t>
            </a:r>
            <a:r>
              <a:rPr sz="1200" b="1" i="1" dirty="0" smtClean="0"/>
              <a:t> </a:t>
            </a:r>
            <a:r>
              <a:rPr sz="1200" b="1" i="1" dirty="0"/>
              <a:t>в </a:t>
            </a:r>
            <a:r>
              <a:rPr sz="1200" b="1" i="1" dirty="0" err="1"/>
              <a:t>УрФО</a:t>
            </a:r>
            <a:r>
              <a:rPr sz="1200" b="1" i="1" dirty="0"/>
              <a:t> и </a:t>
            </a:r>
            <a:r>
              <a:rPr sz="1200" b="1" i="1" dirty="0" err="1"/>
              <a:t>Минздрава</a:t>
            </a:r>
            <a:r>
              <a:rPr sz="1200" b="1" i="1" dirty="0"/>
              <a:t> </a:t>
            </a:r>
            <a:r>
              <a:rPr sz="1200" b="1" i="1" dirty="0" err="1"/>
              <a:t>Свердловской</a:t>
            </a:r>
            <a:r>
              <a:rPr sz="1200" b="1" i="1" dirty="0"/>
              <a:t> </a:t>
            </a:r>
            <a:r>
              <a:rPr sz="1200" b="1" i="1" dirty="0" err="1"/>
              <a:t>области</a:t>
            </a:r>
            <a:endParaRPr sz="1200" b="1" i="1" dirty="0"/>
          </a:p>
          <a:p>
            <a:pPr lvl="0" algn="ctr"/>
            <a:r>
              <a:rPr lang="ru-RU" sz="1200" b="1" i="1" dirty="0" smtClean="0"/>
              <a:t>Президент Ассоциации «Союз медицинских профессиональных организаций»</a:t>
            </a:r>
          </a:p>
          <a:p>
            <a:pPr lvl="0" algn="ctr"/>
            <a:r>
              <a:rPr lang="ru-RU" sz="1200" b="1" i="1" dirty="0" smtClean="0"/>
              <a:t>Президент РОО «Ассоциация средних медицинских работников </a:t>
            </a:r>
          </a:p>
          <a:p>
            <a:pPr lvl="0" algn="ctr"/>
            <a:r>
              <a:rPr lang="ru-RU" sz="1200" b="1" i="1" dirty="0" smtClean="0"/>
              <a:t>Свердловской области»</a:t>
            </a:r>
          </a:p>
          <a:p>
            <a:pPr lvl="0" algn="ctr"/>
            <a:r>
              <a:rPr sz="1200" b="1" i="1" dirty="0" err="1" smtClean="0"/>
              <a:t>Директор</a:t>
            </a:r>
            <a:r>
              <a:rPr sz="1200" b="1" i="1" dirty="0" smtClean="0"/>
              <a:t> </a:t>
            </a:r>
            <a:r>
              <a:rPr sz="1200" b="1" i="1" dirty="0"/>
              <a:t>ГБПОУ «</a:t>
            </a:r>
            <a:r>
              <a:rPr sz="1200" b="1" i="1" dirty="0" err="1"/>
              <a:t>Свердловский</a:t>
            </a:r>
            <a:r>
              <a:rPr sz="1200" b="1" i="1" dirty="0"/>
              <a:t> </a:t>
            </a:r>
            <a:r>
              <a:rPr sz="1200" b="1" i="1" dirty="0" err="1"/>
              <a:t>областной</a:t>
            </a:r>
            <a:r>
              <a:rPr sz="1200" b="1" i="1" dirty="0"/>
              <a:t> </a:t>
            </a:r>
            <a:r>
              <a:rPr sz="1200" b="1" i="1" dirty="0" err="1"/>
              <a:t>медицинский</a:t>
            </a:r>
            <a:r>
              <a:rPr sz="1200" b="1" i="1" dirty="0"/>
              <a:t> </a:t>
            </a:r>
            <a:r>
              <a:rPr sz="1200" b="1" i="1" dirty="0" err="1"/>
              <a:t>колледж</a:t>
            </a:r>
            <a:r>
              <a:rPr sz="1200" b="1" i="1" dirty="0"/>
              <a:t>»</a:t>
            </a:r>
          </a:p>
          <a:p>
            <a:pPr lvl="0" algn="ctr"/>
            <a:r>
              <a:rPr sz="1200" b="1" i="1" dirty="0" err="1"/>
              <a:t>Заслуженный</a:t>
            </a:r>
            <a:r>
              <a:rPr sz="1200" b="1" i="1" dirty="0"/>
              <a:t> </a:t>
            </a:r>
            <a:r>
              <a:rPr sz="1200" b="1" i="1" dirty="0" err="1"/>
              <a:t>учитель</a:t>
            </a:r>
            <a:r>
              <a:rPr sz="1200" b="1" i="1" dirty="0"/>
              <a:t> </a:t>
            </a:r>
            <a:r>
              <a:rPr sz="1200" b="1" i="1" dirty="0" err="1"/>
              <a:t>России</a:t>
            </a:r>
            <a:endParaRPr sz="1200" b="1" i="1" dirty="0"/>
          </a:p>
        </p:txBody>
      </p:sp>
      <p:pic>
        <p:nvPicPr>
          <p:cNvPr id="9" name="Рисунок 8" descr="специали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800282"/>
            <a:ext cx="2590256" cy="20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9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2060848"/>
            <a:ext cx="65882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tx1"/>
                </a:solidFill>
              </a:rPr>
              <a:t>Стандарты деятельности акушерки послеродового отделения в условиях совместного пребывания матери и ребенка при осуществлении ухода</a:t>
            </a:r>
          </a:p>
          <a:p>
            <a:pPr algn="ctr"/>
            <a:r>
              <a:rPr lang="ru-RU" altLang="ru-RU" b="1" dirty="0" smtClean="0">
                <a:solidFill>
                  <a:schemeClr val="tx1"/>
                </a:solidFill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за парой «мать – дитя»</a:t>
            </a:r>
          </a:p>
        </p:txBody>
      </p:sp>
      <p:sp>
        <p:nvSpPr>
          <p:cNvPr id="5" name="Пятно 1 4"/>
          <p:cNvSpPr/>
          <p:nvPr/>
        </p:nvSpPr>
        <p:spPr>
          <a:xfrm rot="20123421">
            <a:off x="574717" y="2475121"/>
            <a:ext cx="1038369" cy="395380"/>
          </a:xfrm>
          <a:prstGeom prst="irregularSeal1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NEW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3501008"/>
            <a:ext cx="8424936" cy="646329"/>
          </a:xfrm>
          <a:prstGeom prst="rect">
            <a:avLst/>
          </a:prstGeom>
          <a:noFill/>
          <a:ln w="190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Требования к образованию: 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диплом по специальности «Акушерское дело» </a:t>
            </a:r>
            <a:r>
              <a:rPr lang="ru-RU" dirty="0" smtClean="0">
                <a:solidFill>
                  <a:srgbClr val="000000"/>
                </a:solidFill>
              </a:rPr>
              <a:t>Сертификаты «Акушерское дело»,  «Сестринское дело в педиатрии»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2" descr="http://www.picshare.ru/uploads/140310/joHqusz9y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331">
            <a:off x="350529" y="5646563"/>
            <a:ext cx="1380781" cy="105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35696" y="6093296"/>
            <a:ext cx="5760640" cy="764704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1400" b="1" dirty="0" smtClean="0">
                <a:solidFill>
                  <a:schemeClr val="bg1"/>
                </a:solidFill>
              </a:rPr>
              <a:t>Оптимизация деятельности акушерки </a:t>
            </a:r>
          </a:p>
          <a:p>
            <a:pPr lvl="0" algn="ctr"/>
            <a:r>
              <a:rPr lang="ru-RU" altLang="ru-RU" sz="1400" b="1" dirty="0" smtClean="0">
                <a:solidFill>
                  <a:schemeClr val="bg1"/>
                </a:solidFill>
              </a:rPr>
              <a:t>послеродового отделения</a:t>
            </a:r>
          </a:p>
        </p:txBody>
      </p:sp>
      <p:pic>
        <p:nvPicPr>
          <p:cNvPr id="11" name="Picture 2" descr="http://www.picshare.ru/uploads/140310/joHqusz9y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7585" flipV="1">
            <a:off x="7556385" y="5587336"/>
            <a:ext cx="1380781" cy="11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39552" y="188640"/>
            <a:ext cx="7992888" cy="707886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СОВМЕСТНАЯ ПРОЕКТНО-ИССЛЕДОВАТЕЛЬСКАЯ ДЕЯТЕЛЬНОСТЬ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1052736"/>
            <a:ext cx="3816424" cy="923328"/>
          </a:xfrm>
          <a:prstGeom prst="rect">
            <a:avLst/>
          </a:prstGeom>
          <a:noFill/>
          <a:ln w="190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ГБПОУ «Свердловский областной медицинский колледж»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6016" y="1052736"/>
            <a:ext cx="3456384" cy="923328"/>
          </a:xfrm>
          <a:prstGeom prst="rect">
            <a:avLst/>
          </a:prstGeom>
          <a:noFill/>
          <a:ln w="190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ФГБУ «Уральский НИИ охраны материнства и младенчества»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5656" y="4365104"/>
            <a:ext cx="6336704" cy="646329"/>
          </a:xfrm>
          <a:prstGeom prst="rect">
            <a:avLst/>
          </a:prstGeom>
          <a:noFill/>
          <a:ln w="190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Подготовлено 12 акушерок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656" y="5085184"/>
            <a:ext cx="6336704" cy="923328"/>
          </a:xfrm>
          <a:prstGeom prst="rect">
            <a:avLst/>
          </a:prstGeom>
          <a:noFill/>
          <a:ln w="190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</a:rPr>
              <a:t>Внедрено в ФГБУ «Уральский НИИ охраны материнства и младенчества»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42844" y="601360"/>
            <a:ext cx="4572032" cy="93871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r>
              <a:rPr lang="ru-RU" sz="1400" b="1" cap="al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Медицина: образование и инновации</a:t>
            </a:r>
            <a:r>
              <a:rPr lang="ru-RU" sz="1400" cap="al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900" cap="all" dirty="0" smtClean="0">
                <a:latin typeface="Arial" pitchFamily="34" charset="0"/>
                <a:cs typeface="Arial" pitchFamily="34" charset="0"/>
              </a:rPr>
              <a:t>ПОРТАЛ </a:t>
            </a:r>
            <a:r>
              <a:rPr lang="ru-RU" sz="900" cap="all" dirty="0">
                <a:latin typeface="Arial" pitchFamily="34" charset="0"/>
                <a:cs typeface="Arial" pitchFamily="34" charset="0"/>
              </a:rPr>
              <a:t>ИННОВАЦИОННОГО РАЗВИТИЯ УЧРЕЖДЕНИЙ</a:t>
            </a:r>
            <a:br>
              <a:rPr lang="ru-RU" sz="900" cap="all" dirty="0">
                <a:latin typeface="Arial" pitchFamily="34" charset="0"/>
                <a:cs typeface="Arial" pitchFamily="34" charset="0"/>
              </a:rPr>
            </a:br>
            <a:r>
              <a:rPr lang="ru-RU" sz="900" cap="all" dirty="0">
                <a:latin typeface="Arial" pitchFamily="34" charset="0"/>
                <a:cs typeface="Arial" pitchFamily="34" charset="0"/>
              </a:rPr>
              <a:t>СРЕДНЕГО ПРОФЕССИОНАЛЬНОГО ОБРАЗОВАНИЯ МЕДИЦИНСКОГО </a:t>
            </a:r>
            <a:endParaRPr lang="ru-RU" sz="900" cap="all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900" cap="all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900" cap="all" dirty="0">
                <a:latin typeface="Arial" pitchFamily="34" charset="0"/>
                <a:cs typeface="Arial" pitchFamily="34" charset="0"/>
              </a:rPr>
              <a:t>ФАРМАЦЕВТИЧЕСКОГО ПРОФИЛЯ УРАЛЬСКОГО ФЕДЕРАЛЬНОГО </a:t>
            </a:r>
            <a:r>
              <a:rPr lang="ru-RU" sz="900" cap="all" dirty="0" smtClean="0">
                <a:latin typeface="Arial" pitchFamily="34" charset="0"/>
                <a:cs typeface="Arial" pitchFamily="34" charset="0"/>
              </a:rPr>
              <a:t>ОКРУГА</a:t>
            </a:r>
          </a:p>
          <a:p>
            <a:r>
              <a:rPr lang="en-US" sz="1400" b="1" cap="al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WWW.MED-OBR.INFO</a:t>
            </a:r>
            <a:endParaRPr lang="ru-RU" sz="1400" b="1" cap="all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86314" y="5000636"/>
            <a:ext cx="2000296" cy="55399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формирование электронной информационно-образовательной среды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00892" y="5000636"/>
            <a:ext cx="2000296" cy="55399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динамическое обновление содержания образовательного </a:t>
            </a:r>
            <a:r>
              <a:rPr lang="ru-RU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контента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000892" y="5715016"/>
            <a:ext cx="2000296" cy="5664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быстрый поиск необходимой информации 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786314" y="5715016"/>
            <a:ext cx="2000296" cy="5664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свободный доступу к образовательным ресурсам 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844" y="169713"/>
            <a:ext cx="8858312" cy="36933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ОБЕСПЕЧЕНИЕ ИНФОРМАЦИОННО-МЕТОДИЧЕСКОЙ ПОДДЕРЖКИ</a:t>
            </a:r>
          </a:p>
        </p:txBody>
      </p:sp>
      <p:pic>
        <p:nvPicPr>
          <p:cNvPr id="37" name="Рисунок 36" descr="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contrast="20000"/>
          </a:blip>
          <a:stretch>
            <a:fillRect/>
          </a:stretch>
        </p:blipFill>
        <p:spPr>
          <a:xfrm>
            <a:off x="214282" y="1482166"/>
            <a:ext cx="3286149" cy="2304024"/>
          </a:xfrm>
          <a:prstGeom prst="rect">
            <a:avLst/>
          </a:prstGeom>
        </p:spPr>
      </p:pic>
      <p:pic>
        <p:nvPicPr>
          <p:cNvPr id="15" name="Рисунок 14" descr="Безымянный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285860"/>
            <a:ext cx="3055927" cy="264320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24532" y="583052"/>
            <a:ext cx="3929090" cy="738664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ru-RU" sz="1400" b="1" cap="al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САЙТ ГБПОУ «СВЕРДЛОВСКИЙ ОБЛАСТНОЙ МЕДИЦИНСКИЙ КОЛЛЕДЖ»</a:t>
            </a:r>
            <a:endParaRPr lang="ru-RU" sz="1400" cap="all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cap="al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WWW.SOMKURAL.RU</a:t>
            </a:r>
            <a:endParaRPr lang="ru-RU" sz="1400" b="1" cap="all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Объект 2"/>
          <p:cNvSpPr>
            <a:spLocks noGrp="1"/>
          </p:cNvSpPr>
          <p:nvPr>
            <p:ph idx="4294967295"/>
          </p:nvPr>
        </p:nvSpPr>
        <p:spPr>
          <a:xfrm>
            <a:off x="827584" y="3356992"/>
            <a:ext cx="3214710" cy="4286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КОЛЛЕДЖ - ЛАУРЕАТ ВСЕРОССИЙСКОГО КОНКУРСА "ВЕБ-ЛИДЕР 2015" В НОМИНАЦИИ "ЗА ЛУЧШУЮ ОРГАНИЗАЦИЮ РАБОТЫ ПО ВНЕДРЕНИЮ ИКТ В ОБРАЗОВАТЕЛЬНЫЙ ПРОЦЕСС»</a:t>
            </a:r>
            <a:endParaRPr lang="ru-RU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http://somkural.ru/upload/iblock/0aa/0aa3efb0f0d84ff66c5658a2637daa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822966" cy="1285884"/>
          </a:xfrm>
          <a:prstGeom prst="rect">
            <a:avLst/>
          </a:prstGeom>
          <a:noFill/>
        </p:spPr>
      </p:pic>
      <p:graphicFrame>
        <p:nvGraphicFramePr>
          <p:cNvPr id="42" name="Таблица 41"/>
          <p:cNvGraphicFramePr>
            <a:graphicFrameLocks noGrp="1"/>
          </p:cNvGraphicFramePr>
          <p:nvPr/>
        </p:nvGraphicFramePr>
        <p:xfrm>
          <a:off x="6072198" y="4071942"/>
          <a:ext cx="2919082" cy="762000"/>
        </p:xfrm>
        <a:graphic>
          <a:graphicData uri="http://schemas.openxmlformats.org/drawingml/2006/table">
            <a:tbl>
              <a:tblPr/>
              <a:tblGrid>
                <a:gridCol w="1536767"/>
                <a:gridCol w="568914"/>
                <a:gridCol w="813401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хитов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801903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2882821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сессий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154765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329946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посетителей</a:t>
                      </a:r>
                      <a:endParaRPr lang="ru-RU" sz="1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113965</a:t>
                      </a:r>
                      <a:endParaRPr lang="ru-RU" sz="1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181031</a:t>
                      </a:r>
                      <a:endParaRPr lang="ru-RU" sz="1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вопросов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328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448</a:t>
                      </a: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643306" y="1428736"/>
            <a:ext cx="1428760" cy="42783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Управляемая информатизация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639681" y="2000240"/>
            <a:ext cx="1432386" cy="857256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Методологическая культура работы с информационно-образовательным контентом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 r="1353" b="12188"/>
          <a:stretch/>
        </p:blipFill>
        <p:spPr bwMode="auto">
          <a:xfrm>
            <a:off x="179512" y="4293096"/>
            <a:ext cx="324036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339752" y="4941168"/>
            <a:ext cx="23762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http</a:t>
            </a: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://</a:t>
            </a:r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smporf.ru/</a:t>
            </a:r>
            <a:r>
              <a:rPr lang="ru-RU" sz="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ОФИЦИАЛЬНЫЙ САЙТ  </a:t>
            </a:r>
            <a:r>
              <a:rPr lang="ru-RU" altLang="ru-RU" sz="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АССОЦИАЦИИ ОРГАНИЗАЦИЙ, ОСУЩЕСТВЛЯЮЩИХ СОДЕЙСТВИЕ ДЕЯТЕЛЬНОСТИ  СПЕЦИАЛИСТОВ С ВЫСШИМ СЕСТРИНСКИМ, СРЕДНИМ МЕДИЦИНСКИМ И ФАРМАЦЕВТИЧЕСКИМ ОБРАЗОВАНИЕМ</a:t>
            </a:r>
            <a:endParaRPr lang="ru-RU" sz="1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1600" y="4581128"/>
            <a:ext cx="4446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ОРГАНИЗАЦИЯ  КОНСУЛЬТАЦИЙ</a:t>
            </a:r>
          </a:p>
          <a:p>
            <a:pPr>
              <a:buFont typeface="Wingdings" pitchFamily="2" charset="2"/>
              <a:buChar char="Ø"/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ПОДДЕРЖКА ПРОФЕССИОНАЛЬНЫХ ДИСКУССИЙ</a:t>
            </a:r>
          </a:p>
          <a:p>
            <a:pPr>
              <a:buFont typeface="Wingdings" pitchFamily="2" charset="2"/>
              <a:buChar char="Ø"/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РАЗМЕЩЕНИЕ ИНФОРМАЦИОННО-МЕТОДИЧЕСКИХ МАТЕРИАЛОВ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05664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692696"/>
            <a:ext cx="8496944" cy="579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В рамках  деятельности Ассоциации организаций, осуществляющих содействие деятельности специалистов с высшим сестринским, средним медицинским и фармацевтическим образованием  «Союз медицинских профессиональных организаций» формирование и функционирование образовательно-информационного контента для специалистов секции  «Медицинские сестры по профилю Неонатология» Комитета «Сестринское дело в педиатрии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Разработка программ дополнительного профессионального образования по профилю «Сестринское дело в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неонатологии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 </a:t>
            </a:r>
          </a:p>
          <a:p>
            <a:pPr eaLnBrk="1" hangingPunct="1"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Расширение  использования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симуляционных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технологий через развитие и организацию сетевого взаимодействия образовательных и медицинских организаций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Проведение фотохронометражных исследований  деятельности медицинских сестер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неонатальных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отделений с рассмотрением вопросов   функциональной самостоятельности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Использование образовательного ресурса  выпускных квалификационных работ с внедрением полученных результатов в деятельность медицинских сестер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Создание развивающей среды в сестринских коллективах с целью  повышения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мотивации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  непрерывному профессиональному образованию и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психопрофилактике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 условиях высоких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психоэмоциональных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и физических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нагрузок</a:t>
            </a:r>
          </a:p>
          <a:p>
            <a:pPr eaLnBrk="1" hangingPunct="1"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Возрождение института наставничества</a:t>
            </a:r>
          </a:p>
          <a:p>
            <a:pPr eaLnBrk="1" hangingPunct="1"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Ранняя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неонатальная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 профориентация на всех этапах практической подготовки студентов</a:t>
            </a:r>
          </a:p>
          <a:p>
            <a:pPr eaLnBrk="1" hangingPunct="1"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Формирование среды активного  коммуникативного взаимодействия  «Медицинская сестра-пациент» (родители, законные представители) в условиях реализации семейно-ориентированных подходов и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мультидисциплинарного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командного взаимодействия</a:t>
            </a:r>
          </a:p>
          <a:p>
            <a:pPr>
              <a:defRPr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400" dirty="0"/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42844" y="142852"/>
            <a:ext cx="8786874" cy="39687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ПРЕДЛОЖЕНИЯ</a:t>
            </a:r>
            <a:endParaRPr lang="ru-RU" alt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0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" descr="Без названия:ВИТАЛИК:а - работа:СМПО:ДИЗАЙН:Шапка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/>
          <a:stretch>
            <a:fillRect/>
          </a:stretch>
        </p:blipFill>
        <p:spPr bwMode="auto">
          <a:xfrm>
            <a:off x="539552" y="260648"/>
            <a:ext cx="2262014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logo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260648"/>
            <a:ext cx="1300962" cy="1585359"/>
          </a:xfrm>
          <a:prstGeom prst="rect">
            <a:avLst/>
          </a:prstGeom>
        </p:spPr>
      </p:pic>
      <p:pic>
        <p:nvPicPr>
          <p:cNvPr id="6" name="Изображение 1" descr="Macintosh HD:Users:adobe:Desktop:а - работа:АСМР СО:ФИРСТИЛЬ:ЛОГОТИП: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157784" cy="11452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2132856"/>
            <a:ext cx="7992888" cy="240065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ОПЫТ РЕГИОНОВ.</a:t>
            </a: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СОВРЕМЕННЫЕ </a:t>
            </a:r>
            <a:r>
              <a:rPr lang="ru-RU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ПОДХОДЫ К ПРОФЕССИОНАЛЬНОМУ ОБРАЗОВАНИЮ НЕОНАТАЛЬНЫХ МЕДИЦИНСКИХ СЕСТЕР</a:t>
            </a:r>
          </a:p>
        </p:txBody>
      </p:sp>
      <p:sp>
        <p:nvSpPr>
          <p:cNvPr id="8" name="Shape 23"/>
          <p:cNvSpPr/>
          <p:nvPr/>
        </p:nvSpPr>
        <p:spPr>
          <a:xfrm>
            <a:off x="2627784" y="4869160"/>
            <a:ext cx="6516216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b="1" i="1" dirty="0">
                <a:solidFill>
                  <a:srgbClr val="006600"/>
                </a:solidFill>
              </a:rPr>
              <a:t>ЛЕВИНА ИРИНА АНАТОЛЬЕВНА </a:t>
            </a:r>
          </a:p>
          <a:p>
            <a:pPr lvl="0" algn="ctr"/>
            <a:endParaRPr sz="1200" b="1" i="1" dirty="0">
              <a:solidFill>
                <a:srgbClr val="006600"/>
              </a:solidFill>
            </a:endParaRPr>
          </a:p>
          <a:p>
            <a:pPr lvl="0" algn="ctr"/>
            <a:r>
              <a:rPr sz="1200" b="1" i="1" dirty="0" err="1"/>
              <a:t>Главный</a:t>
            </a:r>
            <a:r>
              <a:rPr sz="1200" b="1" i="1" dirty="0"/>
              <a:t> </a:t>
            </a:r>
            <a:r>
              <a:rPr sz="1200" b="1" i="1" dirty="0" err="1"/>
              <a:t>внештатный</a:t>
            </a:r>
            <a:r>
              <a:rPr sz="1200" b="1" i="1" dirty="0"/>
              <a:t> </a:t>
            </a:r>
            <a:r>
              <a:rPr sz="1200" b="1" i="1" dirty="0" err="1"/>
              <a:t>специалист</a:t>
            </a:r>
            <a:r>
              <a:rPr sz="1200" b="1" i="1" dirty="0"/>
              <a:t> </a:t>
            </a:r>
            <a:r>
              <a:rPr sz="1200" b="1" i="1" dirty="0" err="1"/>
              <a:t>по</a:t>
            </a:r>
            <a:r>
              <a:rPr sz="1200" b="1" i="1" dirty="0"/>
              <a:t> </a:t>
            </a:r>
            <a:r>
              <a:rPr sz="1200" b="1" i="1" dirty="0" err="1"/>
              <a:t>управлению</a:t>
            </a:r>
            <a:r>
              <a:rPr sz="1200" b="1" i="1" dirty="0"/>
              <a:t> </a:t>
            </a:r>
            <a:r>
              <a:rPr sz="1200" b="1" i="1" dirty="0" err="1"/>
              <a:t>сестринской</a:t>
            </a:r>
            <a:r>
              <a:rPr sz="1200" b="1" i="1" dirty="0"/>
              <a:t> </a:t>
            </a:r>
            <a:r>
              <a:rPr sz="1200" b="1" i="1" dirty="0" err="1"/>
              <a:t>деятельностью</a:t>
            </a:r>
            <a:r>
              <a:rPr sz="1200" b="1" i="1" dirty="0"/>
              <a:t> </a:t>
            </a:r>
            <a:r>
              <a:rPr sz="1200" b="1" i="1" dirty="0" err="1" smtClean="0"/>
              <a:t>Минздрава</a:t>
            </a:r>
            <a:r>
              <a:rPr sz="1200" b="1" i="1" dirty="0" smtClean="0"/>
              <a:t> </a:t>
            </a:r>
            <a:r>
              <a:rPr lang="ru-RU" sz="1200" b="1" i="1" dirty="0" smtClean="0"/>
              <a:t>России</a:t>
            </a:r>
            <a:r>
              <a:rPr sz="1200" b="1" i="1" dirty="0" smtClean="0"/>
              <a:t> </a:t>
            </a:r>
            <a:r>
              <a:rPr sz="1200" b="1" i="1" dirty="0"/>
              <a:t>в </a:t>
            </a:r>
            <a:r>
              <a:rPr sz="1200" b="1" i="1" dirty="0" err="1"/>
              <a:t>УрФО</a:t>
            </a:r>
            <a:r>
              <a:rPr sz="1200" b="1" i="1" dirty="0"/>
              <a:t> и </a:t>
            </a:r>
            <a:r>
              <a:rPr sz="1200" b="1" i="1" dirty="0" err="1"/>
              <a:t>Минздрава</a:t>
            </a:r>
            <a:r>
              <a:rPr sz="1200" b="1" i="1" dirty="0"/>
              <a:t> </a:t>
            </a:r>
            <a:r>
              <a:rPr sz="1200" b="1" i="1" dirty="0" err="1"/>
              <a:t>Свердловской</a:t>
            </a:r>
            <a:r>
              <a:rPr sz="1200" b="1" i="1" dirty="0"/>
              <a:t> </a:t>
            </a:r>
            <a:r>
              <a:rPr sz="1200" b="1" i="1" dirty="0" err="1"/>
              <a:t>области</a:t>
            </a:r>
            <a:endParaRPr sz="1200" b="1" i="1" dirty="0"/>
          </a:p>
          <a:p>
            <a:pPr lvl="0" algn="ctr"/>
            <a:r>
              <a:rPr lang="ru-RU" sz="1200" b="1" i="1" dirty="0" smtClean="0"/>
              <a:t>Президент Ассоциации «Союз медицинских профессиональных организаций»</a:t>
            </a:r>
          </a:p>
          <a:p>
            <a:pPr lvl="0" algn="ctr"/>
            <a:r>
              <a:rPr lang="ru-RU" sz="1200" b="1" i="1" dirty="0" smtClean="0"/>
              <a:t>Президент РОО «Ассоциация средних медицинских работников </a:t>
            </a:r>
          </a:p>
          <a:p>
            <a:pPr lvl="0" algn="ctr"/>
            <a:r>
              <a:rPr lang="ru-RU" sz="1200" b="1" i="1" dirty="0" smtClean="0"/>
              <a:t>Свердловской области»</a:t>
            </a:r>
          </a:p>
          <a:p>
            <a:pPr lvl="0" algn="ctr"/>
            <a:r>
              <a:rPr sz="1200" b="1" i="1" dirty="0" err="1" smtClean="0"/>
              <a:t>Директор</a:t>
            </a:r>
            <a:r>
              <a:rPr sz="1200" b="1" i="1" dirty="0" smtClean="0"/>
              <a:t> </a:t>
            </a:r>
            <a:r>
              <a:rPr sz="1200" b="1" i="1" dirty="0"/>
              <a:t>ГБПОУ «</a:t>
            </a:r>
            <a:r>
              <a:rPr sz="1200" b="1" i="1" dirty="0" err="1"/>
              <a:t>Свердловский</a:t>
            </a:r>
            <a:r>
              <a:rPr sz="1200" b="1" i="1" dirty="0"/>
              <a:t> </a:t>
            </a:r>
            <a:r>
              <a:rPr sz="1200" b="1" i="1" dirty="0" err="1"/>
              <a:t>областной</a:t>
            </a:r>
            <a:r>
              <a:rPr sz="1200" b="1" i="1" dirty="0"/>
              <a:t> </a:t>
            </a:r>
            <a:r>
              <a:rPr sz="1200" b="1" i="1" dirty="0" err="1"/>
              <a:t>медицинский</a:t>
            </a:r>
            <a:r>
              <a:rPr sz="1200" b="1" i="1" dirty="0"/>
              <a:t> </a:t>
            </a:r>
            <a:r>
              <a:rPr sz="1200" b="1" i="1" dirty="0" err="1"/>
              <a:t>колледж</a:t>
            </a:r>
            <a:r>
              <a:rPr sz="1200" b="1" i="1" dirty="0"/>
              <a:t>»</a:t>
            </a:r>
          </a:p>
          <a:p>
            <a:pPr lvl="0" algn="ctr"/>
            <a:r>
              <a:rPr sz="1200" b="1" i="1" dirty="0" err="1"/>
              <a:t>Заслуженный</a:t>
            </a:r>
            <a:r>
              <a:rPr sz="1200" b="1" i="1" dirty="0"/>
              <a:t> </a:t>
            </a:r>
            <a:r>
              <a:rPr sz="1200" b="1" i="1" dirty="0" err="1"/>
              <a:t>учитель</a:t>
            </a:r>
            <a:r>
              <a:rPr sz="1200" b="1" i="1" dirty="0"/>
              <a:t> </a:t>
            </a:r>
            <a:r>
              <a:rPr sz="1200" b="1" i="1" dirty="0" err="1"/>
              <a:t>России</a:t>
            </a:r>
            <a:endParaRPr sz="1200" b="1" i="1" dirty="0"/>
          </a:p>
        </p:txBody>
      </p:sp>
      <p:pic>
        <p:nvPicPr>
          <p:cNvPr id="9" name="Рисунок 8" descr="специали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800282"/>
            <a:ext cx="2590256" cy="20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9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рошюра_1_Страница_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95" b="7964"/>
          <a:stretch>
            <a:fillRect/>
          </a:stretch>
        </p:blipFill>
        <p:spPr>
          <a:xfrm>
            <a:off x="1187624" y="1142984"/>
            <a:ext cx="3183872" cy="4414013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427984" y="1124744"/>
            <a:ext cx="4001668" cy="4464496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pPr>
              <a:buFontTx/>
              <a:buChar char="-"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Совершенствование практической деятельности специалистов, внедрение новых организационных технологий, инновационных практик, пилотных площадок, школ передового опыта на базе профессиональных организаций и общественных объединений</a:t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Возрождение и развитие отечественных традиций милосердия</a:t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Развитие системы непрерывного медицинского образования с  внедрением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зачетно-накопительной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системы и электронных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Изучение, обобщение и распространение лучшего регионального опыта</a:t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Реализация научного потенциала, внедрение доказательной сестринской практики</a:t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Разработка и внедрения системы управления качеством профессиональной деятельности специалистов </a:t>
            </a:r>
          </a:p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Содействие внедрению профессиональных и национальных стандартов</a:t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Разработка и реализация профессиональных образовательных программ на основе сетевой интеграции</a:t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Создание системы  независимой  оценки качества медицинского образования и квалификаций, в процессе профессиональной и профессионально-общественной аккредитации</a:t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Организация мероприятий, способствующих повышению престижа профессий, профессиональной компетенции, общей, этической и правовой культуры специалистов</a:t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Создание единого информационно-методического пространства для обеспечения обмена информацией внутри профессионального сообщества</a:t>
            </a:r>
            <a:br>
              <a:rPr lang="ru-RU" sz="900" b="1" dirty="0" smtClean="0">
                <a:latin typeface="Arial" pitchFamily="34" charset="0"/>
                <a:cs typeface="Arial" pitchFamily="34" charset="0"/>
              </a:rPr>
            </a:br>
            <a:r>
              <a:rPr lang="ru-RU" sz="900" b="1" dirty="0" smtClean="0">
                <a:latin typeface="Arial" pitchFamily="34" charset="0"/>
                <a:cs typeface="Arial" pitchFamily="34" charset="0"/>
              </a:rPr>
              <a:t>- Консультационная поддержка по вопросам аттестации, сертификации и аккредитации специалистов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42910" y="116632"/>
            <a:ext cx="7429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altLang="ru-RU" sz="1600" b="1" dirty="0" smtClean="0">
                <a:solidFill>
                  <a:srgbClr val="C00000"/>
                </a:solidFill>
                <a:cs typeface="Arial" charset="0"/>
              </a:rPr>
              <a:t>АССОЦИАЦИЯ ОРГАНИЗАЦИЙ, ОСУЩЕСТВЛЯЮЩИХ СОДЕЙСТВИЕ ДЕЯТЕЛЬНОСТИ СПЕЦИАЛИСТОВ С ВЫСШИМ СЕСТРИНСКИМ, СРЕДНИМ МЕДИЦИНСКИМ И ФАРМАЦЕВТИЧЕСКИМ ОБРАЗОВАНИЕМ</a:t>
            </a:r>
            <a:endParaRPr lang="ru-RU" altLang="ru-RU" sz="1000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7" name="Изображение 2" descr="Macintosh HD:Users:adobe:Documents:СМПО:ДИЗАЙН:Шапка.png"/>
          <p:cNvPicPr>
            <a:picLocks noChangeAspect="1" noChangeArrowheads="1"/>
          </p:cNvPicPr>
          <p:nvPr/>
        </p:nvPicPr>
        <p:blipFill>
          <a:blip r:embed="rId3" cstate="print"/>
          <a:srcRect l="77708"/>
          <a:stretch>
            <a:fillRect/>
          </a:stretch>
        </p:blipFill>
        <p:spPr bwMode="auto">
          <a:xfrm>
            <a:off x="7851948" y="0"/>
            <a:ext cx="1292052" cy="155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9552" y="5657671"/>
            <a:ext cx="7992888" cy="120032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ЕВРО-АЗИАТСКОМ НЕОНАТАЛЬНОМ ФОРУМЕ</a:t>
            </a:r>
            <a:r>
              <a:rPr lang="ru-RU" sz="1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(г.Екатеринбург20.04.2016г.)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принято решение о: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Создании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секции «Медицинские сестры по профилю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Неонатология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Комитета «Сестринское дело в педиатрии»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Заключении соглашения с Общероссийской общественной организацией содействия развитию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неонатологии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«Российское общество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неонатологов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»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3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323528" y="0"/>
            <a:ext cx="8501122" cy="928694"/>
          </a:xfrm>
          <a:prstGeom prst="downArrowCallo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РОЛЬ НЕОНАТАЛЬНОЙ МЕДСЕСТРЫ В ОКАЗАНИИ МЕДИЦИНСКОЙ ПОМОЩИ НОВОРОЖДЕННОМУ И ЕГО СЕМЬЕ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95736" y="6572272"/>
            <a:ext cx="4786346" cy="28572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/>
              </a:rPr>
              <a:t>ОБЕСПЕЧЕНИЕ  ДОВЕРИЯ  СЕМЬИ И ОБЩЕСТВА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5" name="Picture 2" descr="http://www.picshare.ru/uploads/140310/joHqusz9y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331">
            <a:off x="444662" y="5947869"/>
            <a:ext cx="1380781" cy="85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picshare.ru/uploads/140310/joHqusz9y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7585" flipV="1">
            <a:off x="7875179" y="5659344"/>
            <a:ext cx="1380781" cy="11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бъект 2"/>
          <p:cNvSpPr txBox="1">
            <a:spLocks/>
          </p:cNvSpPr>
          <p:nvPr/>
        </p:nvSpPr>
        <p:spPr>
          <a:xfrm>
            <a:off x="4139952" y="1412776"/>
            <a:ext cx="4896544" cy="4680520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Создание для новорожденного ребенка благоприятной, комфортной и безопасной среды пребывания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Профилактика ИСМП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Мониторинг состояния новорожденных детей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Профилактика и контроль боли, эффективности обезболивания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Сестринский уход за новорожденным после хирургического вмешательства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Участие в выполнении сложных медицинских технологий как самостоятельно, так и в команде с врачом (первичная реанимация новорожденных, а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декватная оксигенотерапия, 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основные виды венозного доступа, санация трахеобронхиального дерева при ИВЛ, мониторинг гемодинамических показателей и др. ) 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Доврачебная медицинская помощь при неотложных и экстремальных ситуациях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Сестринский развивающий уход и выхаживание детей с ЭНМТ и ОНМТ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1000" b="1" dirty="0" err="1" smtClean="0">
                <a:latin typeface="Arial" pitchFamily="34" charset="0"/>
                <a:cs typeface="Arial" pitchFamily="34" charset="0"/>
              </a:rPr>
              <a:t>Нутритивная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поддержка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Информационная и моральная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поддержка родителей новорожденных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Профилактика отказов от  новорожденных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Обучение близких </a:t>
            </a:r>
            <a:r>
              <a:rPr lang="ru-RU" sz="1000" b="1" dirty="0" smtClean="0"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навыкам ухода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Реабилитационная помощь новорожденным детям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родившимся с ЭНМТ и ОНМТ, с ограниченными возможностями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Неонатальный скрининг на наследственные и врожденные заболевания,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Аудиологический скрининг детей</a:t>
            </a: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Вакцинация новорожденных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088" t="35807" r="33260" b="26911"/>
          <a:stretch>
            <a:fillRect/>
          </a:stretch>
        </p:blipFill>
        <p:spPr bwMode="auto">
          <a:xfrm>
            <a:off x="-5698" y="2202602"/>
            <a:ext cx="2308792" cy="115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6497" t="34517" r="33260" b="18333"/>
          <a:stretch>
            <a:fillRect/>
          </a:stretch>
        </p:blipFill>
        <p:spPr bwMode="auto">
          <a:xfrm>
            <a:off x="0" y="3861048"/>
            <a:ext cx="21592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14348" y="980728"/>
            <a:ext cx="7715304" cy="376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Arial Bold"/>
              </a:rPr>
              <a:t>НЕОНАТАЛЬНАЯ МЕДИЦИНСКАЯ СЕСТРА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2123728" y="1845412"/>
          <a:ext cx="2162520" cy="1655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2910" y="1416784"/>
            <a:ext cx="160556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Ленинградская область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7806" y="1416784"/>
            <a:ext cx="15703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Свердловская область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656" y="1649026"/>
            <a:ext cx="286552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Роль медицинской сестры в выхаживании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недоношенных детей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9592" y="3429000"/>
            <a:ext cx="298094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Распределение основного рабочего времени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000" b="1" dirty="0" err="1" smtClean="0">
                <a:solidFill>
                  <a:schemeClr val="tx1"/>
                </a:solidFill>
              </a:rPr>
              <a:t>неонатальной</a:t>
            </a: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медицинской сестры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123728" y="3861048"/>
          <a:ext cx="214371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Пятно 1 19"/>
          <p:cNvSpPr/>
          <p:nvPr/>
        </p:nvSpPr>
        <p:spPr>
          <a:xfrm rot="20123421">
            <a:off x="6947058" y="5954697"/>
            <a:ext cx="1389681" cy="643159"/>
          </a:xfrm>
          <a:prstGeom prst="irregularSeal1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NEW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3848" y="6165304"/>
            <a:ext cx="394755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Оказание паллиативной помощи новорожденным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5373216"/>
            <a:ext cx="3960440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50% -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56% 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Сестринский  уход и выхаживание</a:t>
            </a:r>
            <a:r>
              <a:rPr kumimoji="0" lang="ru-RU" sz="13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ru-RU" sz="1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750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ДОПУСК К ПРОФЕССИОНАЛЬНОЙ ДЕЯТЕЛЬНОСТИ 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НЕОНАТАЛЬНЫХ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МЕДИЦИНСКИХ СЕСТЕР 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9273" y="932851"/>
            <a:ext cx="8363167" cy="1077218"/>
          </a:xfrm>
          <a:prstGeom prst="rect">
            <a:avLst/>
          </a:prstGeom>
          <a:ln w="63500" cmpd="dbl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ПРИКАЗ МИНИСТЕРСТВА ЗДРАВООХРАНЕНИЯ РФ </a:t>
            </a:r>
          </a:p>
          <a:p>
            <a:pPr algn="ctr" eaLnBrk="1" hangingPunct="1"/>
            <a:r>
              <a:rPr 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ОТ 10.02.2016 Г. № 83Н «ОБ УТВЕРЖДЕНИИ КВАЛИФИКАЦИОННЫХ ТРЕБОВАНИЙ К МЕДИЦИНСКИМ И ФАРМАЦЕВТИЧЕСКИМ РАБОТНИКАМ СО СРЕДНИМ МЕДИЦИНСКИМ И ФАРМАЦЕВТИЧЕСКИМ ОБРАЗОВАНИЕМ»</a:t>
            </a:r>
            <a:endParaRPr 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3143248"/>
            <a:ext cx="2754257" cy="801400"/>
          </a:xfrm>
          <a:prstGeom prst="rect">
            <a:avLst/>
          </a:prstGeom>
          <a:solidFill>
            <a:srgbClr val="008000"/>
          </a:solidFill>
          <a:ln w="38100" cmpd="dbl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УРОВЕНЬ ПРОФЕССИОНАЛЬНОГО ОБРАЗОВАНИЯ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2460087"/>
            <a:ext cx="2742162" cy="540285"/>
          </a:xfrm>
          <a:prstGeom prst="rect">
            <a:avLst/>
          </a:prstGeom>
          <a:solidFill>
            <a:srgbClr val="008000"/>
          </a:solidFill>
          <a:ln w="38100" cmpd="dbl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НАИМЕНОВАНИЕ СПЕЦИАЛЬНОСТИ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4071942"/>
            <a:ext cx="2775202" cy="714380"/>
          </a:xfrm>
          <a:prstGeom prst="rect">
            <a:avLst/>
          </a:prstGeom>
          <a:solidFill>
            <a:srgbClr val="008000"/>
          </a:solidFill>
          <a:ln w="38100" cmpd="dbl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ДОПОЛНИТЕЛЬНОЕ ПРОФЕССИОНАЛЬНОЕ ОБРАЗОВАНИЕ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59832" y="2420888"/>
            <a:ext cx="5778058" cy="461665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СЕСТРИНСКОЕ ДЕЛО В ПЕДИАТРИИ</a:t>
            </a:r>
            <a:endParaRPr lang="ru-RU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59832" y="2996952"/>
            <a:ext cx="5778058" cy="646331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СРЕДНЕЕ   ПРОФЕССИОНАЛЬНОЕ   ОБРАЗОВАНИЕ  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   ОДНОЙ   ИЗ   СПЕЦИАЛЬНОСТЕЙ: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"ЛЕЧЕБНОЕ ДЕЛО", "АКУШЕРСКОЕ ДЕЛО", "СЕСТРИНСКОЕ ДЕЛО"</a:t>
            </a:r>
            <a:endPara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59832" y="3717032"/>
            <a:ext cx="5792224" cy="1061829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ПРОФЕССИОНАЛЬНАЯ ПЕРЕПОДГОТОВКА ПО СПЕЦИАЛЬНОСТИ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"СЕСТРИНСКОЕ ДЕЛО В ПЕДИАТРИИ"</a:t>
            </a:r>
          </a:p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ПРИ НАЛИЧИИ СРЕДНЕГО ПРОФЕССИОНАЛЬНОГО ОБРАЗОВАНИЯ ПО ОДНОЙ ИЗ СПЕЦИАЛЬНОСТЕЙ: </a:t>
            </a:r>
          </a:p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"ЛЕЧЕБНОЕ ДЕЛО", "АКУШЕРСКОЕ ДЕЛО», «СЕСТРИНСКОЕ ДЕЛО»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ПОВЫШЕНИЕ КВАЛИФИКАЦИИ НЕ РЕЖЕ 1 РАЗА В 5 ЛЕТ В ТЕЧЕНИЕ ВСЕЙ ТРУДОВОЙ ДЕЯТЕЛЬНОСТИ</a:t>
            </a:r>
            <a:endParaRPr lang="ru-RU" sz="9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5013176"/>
            <a:ext cx="1714512" cy="642942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ВРАЧ АКУШЕР-ГИНЕКОЛОГ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39752" y="5013176"/>
            <a:ext cx="1714512" cy="642942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   ВРАЧ -НЕОНАТОЛОГ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5877272"/>
            <a:ext cx="1714512" cy="42860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ВРАЧ –ПЕДИАТР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11960" y="4869160"/>
            <a:ext cx="1714512" cy="504056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АКУШЕРСКОЕ ДЕЛО (АКУШЕРКА)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39952" y="5445224"/>
            <a:ext cx="2592288" cy="504056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СЕСТРИНСКОЕ ДЕЛО В ПЕДИАТРИИ (медсестра детских отделений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04248" y="4869160"/>
            <a:ext cx="2232248" cy="108012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????????????</a:t>
            </a:r>
          </a:p>
          <a:p>
            <a:pPr algn="ctr"/>
            <a:r>
              <a:rPr lang="ru-RU" sz="1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СЕСТРИНСКОЕ ДЕЛО В НЕОНАТОЛОГИИ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неонатальная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медицинская сестра отделения; </a:t>
            </a:r>
            <a:r>
              <a:rPr lang="ru-RU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родблока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???)</a:t>
            </a:r>
          </a:p>
        </p:txBody>
      </p:sp>
      <p:pic>
        <p:nvPicPr>
          <p:cNvPr id="6146" name="Picture 2" descr="http://png.clipart.me/graphics/thumbs/116/triple-cycle-arrows_116537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013176"/>
            <a:ext cx="812019" cy="857256"/>
          </a:xfrm>
          <a:prstGeom prst="rect">
            <a:avLst/>
          </a:prstGeom>
          <a:noFill/>
        </p:spPr>
      </p:pic>
      <p:pic>
        <p:nvPicPr>
          <p:cNvPr id="24" name="Picture 2" descr="http://png.clipart.me/graphics/thumbs/116/triple-cycle-arrows_116537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797152"/>
            <a:ext cx="760885" cy="64807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275856" y="6021288"/>
            <a:ext cx="5688632" cy="836712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Сестринское дело в педиатрии (цикл: Сестринский уход за новорожденным»</a:t>
            </a:r>
          </a:p>
          <a:p>
            <a:pPr algn="ctr"/>
            <a:r>
              <a:rPr lang="ru-RU" sz="1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Приказ МЗ РФ от 05.06.1998 №186 (ред.от 2003г.) «О повышении квалификации специалистов со средним медицинским и фармацевтическим образованием»</a:t>
            </a:r>
            <a:endParaRPr lang="ru-RU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7992888" cy="48095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ДОДИПЛОМНАЯ СПЕЦИАЛИЗАЦИЯ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548680"/>
            <a:ext cx="3984803" cy="432048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Сестринский уход за новорожденными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(за 5 лет подготовлено 105 человек)</a:t>
            </a:r>
            <a:endParaRPr lang="ru-RU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539552" y="1052736"/>
            <a:ext cx="7858181" cy="707886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ДОПОЛНИТЕЛЬНОЕ ПРОФЕССИОНАЛЬНОЕ ОБРАЗОВАНИЕ НЕОНАТАЛЬНЫХ МЕДИЦИНСКИХ СЕСТЕР 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844824"/>
            <a:ext cx="3034596" cy="5069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ПРОФЕССИОНАЛЬНАЯ ПЕРЕПОДГОТОВКА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2060848"/>
            <a:ext cx="720080" cy="430887"/>
          </a:xfrm>
          <a:prstGeom prst="rect">
            <a:avLst/>
          </a:prstGeom>
          <a:solidFill>
            <a:srgbClr val="C00000"/>
          </a:solidFill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252 часа</a:t>
            </a:r>
            <a:endParaRPr lang="ru-RU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1844824"/>
            <a:ext cx="2928958" cy="5069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ПОВЫШЕНИЕ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КВАЛИФИКАЦИИ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1916832"/>
            <a:ext cx="576064" cy="430887"/>
          </a:xfrm>
          <a:prstGeom prst="rect">
            <a:avLst/>
          </a:prstGeom>
          <a:solidFill>
            <a:srgbClr val="C00000"/>
          </a:solidFill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144 часа</a:t>
            </a:r>
            <a:endParaRPr lang="ru-RU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2564904"/>
            <a:ext cx="6048672" cy="292388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СЕСТРИНСКИЙ УХОД ЗА НОВОРОЖДЕННЫМИ </a:t>
            </a:r>
            <a:endParaRPr lang="ru-RU" sz="13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2852936"/>
            <a:ext cx="1297504" cy="707886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Проведено 4 цикла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Подготовлено 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122 специалиста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2852936"/>
            <a:ext cx="1440160" cy="707886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Проведено 11 циклов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Подготовлено 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347 специалистов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3645024"/>
            <a:ext cx="6120680" cy="492443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СЕСТРИНСКИЙ УХОД ЗА НОВОРОЖДЕННЫМИ В ПАЛАТАХ РЕАНИМАЦИИ И ИНТЕНСИВНОЙ ТЕРАПИИ </a:t>
            </a:r>
            <a:endParaRPr lang="ru-RU" sz="13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4221088"/>
            <a:ext cx="1297504" cy="707886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Проведено 4 цикла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Подготовлен 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101 специалист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39952" y="4221088"/>
            <a:ext cx="1513528" cy="707886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Проведено 2 цикла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Подготовлено 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105 специалистов</a:t>
            </a:r>
          </a:p>
          <a:p>
            <a:pPr algn="ctr"/>
            <a:endParaRPr lang="ru-RU" sz="1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1640" y="4941168"/>
            <a:ext cx="3816424" cy="506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ВСЕГО ЗА 5 ЛЕТ ПОДГОТОВЛЕНО 739 НЕОНАТАЛЬНЫХ МЕДСЕСТЕР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 rot="16200000">
            <a:off x="-59533" y="5889583"/>
            <a:ext cx="1567503" cy="369332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ПРОФЕССИОНАЛЬНЫЕ </a:t>
            </a: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КОМПЕТЕНЦИИ</a:t>
            </a:r>
            <a:endParaRPr lang="ru-RU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1600" y="5473005"/>
            <a:ext cx="5616624" cy="1384995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Осуществление лечебно-диагностических вмешательств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новорожденным детям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Профилактика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инфекционных и неинфекционных заболеваний новорожденных детей </a:t>
            </a:r>
          </a:p>
          <a:p>
            <a:pPr marL="171450" indent="-171450" algn="l"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Проведение мероприятий по сохранению и укреплению здоровья новорожденного ребенка</a:t>
            </a:r>
          </a:p>
          <a:p>
            <a:pPr marL="171450" indent="-171450" algn="l">
              <a:buFont typeface="Wingdings" pitchFamily="2" charset="2"/>
              <a:buChar char="ü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Консультирование членов семьи новорожденного ребенка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660232" y="1844824"/>
            <a:ext cx="2376264" cy="1169551"/>
          </a:xfrm>
          <a:prstGeom prst="rect">
            <a:avLst/>
          </a:prstGeom>
          <a:solidFill>
            <a:srgbClr val="0080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РЕАЛИЗАЦИЯ ПРОГРАММ ПОСЛЕДИПЛОМНОЙ ПОДГОТОВКИ СОВМЕСТНО С ГБУЗ СО «ОБЛАСТНАЯ ДЕТСКАЯ КЛИНИЧЕСКАЯ БОЛЬНИЦА № 1», ОБЛАСТНЫМ ПЕРИНАТАЛЬНЫМ ЦЕНТРОМ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67936" y="2852936"/>
            <a:ext cx="576064" cy="430887"/>
          </a:xfrm>
          <a:prstGeom prst="rect">
            <a:avLst/>
          </a:prstGeom>
          <a:solidFill>
            <a:srgbClr val="C00000"/>
          </a:solidFill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144 часа</a:t>
            </a:r>
            <a:endParaRPr lang="ru-RU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32240" y="3284984"/>
            <a:ext cx="2304256" cy="1015663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СЕСТРИНСКИЙ УХОД ЗА НОВОРОЖДЕННЫМИ В ПАЛАТАХ РЕАНИМАЦИИ И ИНТЕНСИВНОЙ ТЕРАПИИ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(проведено 3 цикла, подготовлено 39 специалистов) </a:t>
            </a:r>
            <a:endParaRPr lang="ru-RU" sz="1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32240" y="4437112"/>
            <a:ext cx="2304256" cy="707886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РЕСПИРАТОРНАЯ ТЕРАПИЯ НОВОРОЖДЕННЫХ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(подготовлено 25 специалистов) 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http://s2.hostingkartinok.com/uploads/images/2012/06/dce3fd44def21162b85f7edbc1d60c8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157192"/>
            <a:ext cx="498336" cy="49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804248" y="5688449"/>
            <a:ext cx="2196875" cy="1169551"/>
          </a:xfrm>
          <a:prstGeom prst="rect">
            <a:avLst/>
          </a:prstGeom>
          <a:ln w="19050" cmpd="sng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География обучающихся: </a:t>
            </a:r>
            <a:r>
              <a:rPr lang="ru-RU" sz="1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Москва, </a:t>
            </a:r>
            <a:endParaRPr lang="ru-RU" sz="10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.-</a:t>
            </a:r>
            <a:r>
              <a:rPr lang="ru-RU" sz="1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Петербург, Ижевск, Воркута, Сыктывкар, Киров, Элиста, </a:t>
            </a:r>
            <a:r>
              <a:rPr lang="ru-RU" sz="1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Орск</a:t>
            </a:r>
            <a:r>
              <a:rPr lang="ru-RU" sz="1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Оренбург, Петропавловск-Камчатский, Саратов, Самара, Тюмень, Чита </a:t>
            </a:r>
            <a:endParaRPr lang="ru-RU" sz="10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6" name="Rectangle 18"/>
          <p:cNvSpPr>
            <a:spLocks noChangeArrowheads="1"/>
          </p:cNvSpPr>
          <p:nvPr/>
        </p:nvSpPr>
        <p:spPr bwMode="auto">
          <a:xfrm>
            <a:off x="226965" y="909888"/>
            <a:ext cx="3357586" cy="276999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УНИВЕРСАЛЬНЫЕ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МОДУЛИ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689" name="Rectangle 22"/>
          <p:cNvSpPr>
            <a:spLocks noChangeArrowheads="1"/>
          </p:cNvSpPr>
          <p:nvPr/>
        </p:nvSpPr>
        <p:spPr bwMode="auto">
          <a:xfrm>
            <a:off x="163747" y="2590538"/>
            <a:ext cx="3357586" cy="276999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СПЕЦИАЛИЗИРОВАННЫЕ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МОДУЛИ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03" name="TextBox 1"/>
          <p:cNvSpPr txBox="1">
            <a:spLocks noChangeArrowheads="1"/>
          </p:cNvSpPr>
          <p:nvPr/>
        </p:nvSpPr>
        <p:spPr bwMode="auto">
          <a:xfrm>
            <a:off x="3577730" y="1125052"/>
            <a:ext cx="2459955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ЛЕКЦИЯ </a:t>
            </a:r>
          </a:p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– визуализация</a:t>
            </a:r>
          </a:p>
          <a:p>
            <a:pPr algn="ctr"/>
            <a:r>
              <a:rPr lang="ru-RU" sz="9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СЕМИНАР  </a:t>
            </a:r>
          </a:p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– практикум с отработкой практических навыков</a:t>
            </a:r>
          </a:p>
          <a:p>
            <a:pPr algn="ctr"/>
            <a:r>
              <a:rPr lang="ru-RU" sz="9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ТРЕНИНГОВОЕ ЗАНЯТИЕ </a:t>
            </a:r>
          </a:p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– в условиях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симуляционных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рабочих зон</a:t>
            </a:r>
          </a:p>
          <a:p>
            <a:pPr algn="ctr"/>
            <a:r>
              <a:rPr lang="ru-RU" sz="9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ДЕЛОВЫЕ ИГРЫ </a:t>
            </a:r>
          </a:p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– имитация ситуации</a:t>
            </a:r>
          </a:p>
          <a:p>
            <a:pPr algn="ctr"/>
            <a:r>
              <a:rPr lang="ru-RU" sz="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ИСПОЛЬЗОВАНИЕ ТЕХНОЛОГИИ </a:t>
            </a:r>
            <a:r>
              <a:rPr lang="ru-RU" sz="9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СТАНДАРТИЗИРОВАННЫЙ ПАЦИЕНТ </a:t>
            </a:r>
          </a:p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– привлечение обученных статистов (актеров)</a:t>
            </a:r>
          </a:p>
          <a:p>
            <a:pPr algn="ctr"/>
            <a:r>
              <a:rPr lang="ru-RU" sz="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РЕШЕНИЕ ПРОБЛЕМНЫХ </a:t>
            </a:r>
            <a:r>
              <a:rPr lang="ru-RU" sz="900" b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СИТУАЦИЙ </a:t>
            </a:r>
          </a:p>
          <a:p>
            <a:pPr algn="ctr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– составление речевых модулей</a:t>
            </a:r>
          </a:p>
          <a:p>
            <a:pPr algn="ctr"/>
            <a:r>
              <a:rPr lang="ru-RU" sz="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СТАЖИРОВКА НА РАБОЧЕМ МЕСТЕ</a:t>
            </a:r>
            <a:endParaRPr lang="ru-RU" sz="9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6965" y="1271601"/>
            <a:ext cx="335758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НОРМАТИВНО-ПРАВОВЫЕ АСПЕКТЫ ДЕЯТЕЛЬНОСТИ СПЕЦИАЛИСТОВ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- ЭТИКО-ПСИХОЛОГИЧЕСКИЕ АСПЕКТЫ ДЕЯТЕЛЬНОСТИ СПЕЦИАЛИСТА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- ВОПРОСЫ КОМПЛЕКСНОЙ БЕЗОПАСНОСТИ СВЯЗАННОЙ С ОКАЗАНИЕМ МЕДИЦИНСКОЙ ПОМОЩИ СПЕЦИАЛИСТАМИ СО СРЕДНИМ МЕДИЦИНСКИМ ОБРАЗОВАНИЕМ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 rot="16200000">
            <a:off x="3496056" y="3719128"/>
            <a:ext cx="5572164" cy="276999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СИМУЛЯЦИОННЫЙ      ЦЕНТР        КОЛЛЕДЖА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42844" y="142852"/>
            <a:ext cx="8858312" cy="646331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МОДУЛЬНЫЙ ПРИНЦИП ПОСТРОЕНИЯ ДОПОЛНИТЕЛЬНЫХ ПРОФЕССИОНАЛЬНЫХ ОБРАЗОВАТЕЛЬНЫХ ПРОГРАММ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1217642"/>
            <a:ext cx="2428892" cy="40011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СЕРДЕЧНО-ЛЕГОЧНАЯ РЕАНИМАЦИЯ 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588224" y="1844824"/>
            <a:ext cx="2428892" cy="553998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САНАЦИЯ ТРАХЕОБРОНХИАЛЬНОГО ДЕРЕВА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588224" y="4077072"/>
            <a:ext cx="2428892" cy="86177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ВНУТРИМЫШЕЧНОЕ, ИНТРЕАТРАХЕАЛЬНОЕ, НЕПРЕРЫВНОЕ ВНУТРИВЕННОЕ, ВВЕДЕНИЕ ЛЕКАРСТВЕННЫХ СРЕДСТВ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068960"/>
            <a:ext cx="37953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ОСОБЕННОСТИ ОРГАНИЗАЦИИ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СЕСТРИНСКОГО 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УХОДА ЗА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НОВОРОЖДЕННЫМ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ЗДОРОВЫЙ НОВОРОЖДЕННЫЙ. СЕСТРИНСКИЙ УХОД И ВСКАРМЛИВАНИЕ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НЕОТЛОЖНЫЕ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СОСТОЯНИЯ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У НОВОРОЖДЕННЫХ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ОСОБЕННОСТИ УХОДА ЗА НОВОРОЖДЕННЫМИ С ЭНМТ И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ОНМТ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СЕСТРИНСКИЙ УХОД ЗА БОЛЬНЫМ НОВОРОЖДЕННЫМ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РЕБЕНКОМ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РЕАНИМАЦИОННАЯ И НЕОТЛОЖНАЯ ПОМОЩЬ НОВОРОЖДЕННОМУ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РЕБЕНКУ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ОРГАНИЗАЦИЯ РАБОТЫ В ПАЛАТАХ РЕАНИМАЦИИ И ИНТЕНСИВНОЙ ТЕРАПИИ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НОВОРОЖДЕННЫХ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ОСОБЕННОСТИ ПИТАНИЯ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НЕДОНОШЕННОГО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РЕБЕНКА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C00000"/>
                </a:solidFill>
              </a:rPr>
              <a:t>ОКАЗАНИЕ ПАЛЛИАТИВНОЙ ПОМОЩИ НОВОРОЖДЕННЫМ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88224" y="2564904"/>
            <a:ext cx="2428892" cy="276999"/>
          </a:xfrm>
          <a:prstGeom prst="rect">
            <a:avLst/>
          </a:prstGeom>
          <a:solidFill>
            <a:schemeClr val="bg1"/>
          </a:solidFill>
          <a:ln w="12700" cmpd="dbl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РЕСПИРАТОРНАЯ ПОДДЕРЖКА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88224" y="2996952"/>
            <a:ext cx="2416582" cy="290259"/>
          </a:xfrm>
          <a:prstGeom prst="rect">
            <a:avLst/>
          </a:prstGeom>
          <a:solidFill>
            <a:schemeClr val="bg1"/>
          </a:solidFill>
          <a:ln w="12700" cmpd="dbl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НУТРИТИВНАЯ ПОДДЕРЖКА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88224" y="3429000"/>
            <a:ext cx="2416582" cy="419546"/>
          </a:xfrm>
          <a:prstGeom prst="rect">
            <a:avLst/>
          </a:prstGeom>
          <a:solidFill>
            <a:schemeClr val="bg1"/>
          </a:solidFill>
          <a:ln w="12700" cmpd="dbl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ПУНКЦИЯ И КАТЕТЕРИЗАЦИЯ ПЕРИФЕРИЧЕСКИХ ВЕН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88224" y="5877272"/>
            <a:ext cx="2457793" cy="419546"/>
          </a:xfrm>
          <a:prstGeom prst="rect">
            <a:avLst/>
          </a:prstGeom>
          <a:solidFill>
            <a:schemeClr val="bg1"/>
          </a:solidFill>
          <a:ln w="12700" cmpd="dbl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ДРЕНИРОВАНИЕ ПЛЕВРАЛЬНОЙ ПОЛОСТИ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88224" y="5157192"/>
            <a:ext cx="2445480" cy="419546"/>
          </a:xfrm>
          <a:prstGeom prst="rect">
            <a:avLst/>
          </a:prstGeom>
          <a:solidFill>
            <a:schemeClr val="bg1"/>
          </a:solidFill>
          <a:ln w="12700" cmpd="dbl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КАТЕТЕРИЗАЦИЯ МОЧЕВОГО ПУЗЫРЯ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65643" y="3929066"/>
            <a:ext cx="2372042" cy="773142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F56 </a:t>
            </a:r>
            <a:r>
              <a:rPr lang="ru-RU" sz="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Роботизированный манекен-симулятор </a:t>
            </a: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роженицы </a:t>
            </a:r>
            <a:r>
              <a:rPr lang="ru-RU" sz="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для отработки </a:t>
            </a: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акушерских, гинекологических, </a:t>
            </a:r>
            <a:r>
              <a:rPr lang="ru-RU" sz="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неонатологических</a:t>
            </a:r>
            <a:r>
              <a:rPr lang="ru-RU" sz="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навыков </a:t>
            </a:r>
            <a:endParaRPr lang="ru-RU" sz="9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665643" y="4775554"/>
            <a:ext cx="2372042" cy="873268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Усовершенствованный манекен </a:t>
            </a: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обучения навыкам ухода за новорожденным </a:t>
            </a: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ЛРС  с полным набором функций  FТ335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665643" y="5727256"/>
            <a:ext cx="2372042" cy="736313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CPR</a:t>
            </a: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160 </a:t>
            </a:r>
            <a:r>
              <a:rPr lang="ru-RU" sz="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манекен- симулятор </a:t>
            </a: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ребенка для отработки навыков </a:t>
            </a:r>
            <a:r>
              <a:rPr lang="ru-RU" sz="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сердечно-легочной реанимации  </a:t>
            </a:r>
            <a:endParaRPr lang="ru-RU" sz="9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9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2852936"/>
            <a:ext cx="4422509" cy="954107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Круглый стол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«Повышение роли сестринского персонала в отделении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неонатологии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рамках </a:t>
            </a:r>
            <a:r>
              <a:rPr lang="ru-RU" sz="1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III Евро-Азиатского неонатального форума</a:t>
            </a:r>
            <a:r>
              <a:rPr lang="ru-RU" sz="1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» (апрель 2016 г.)</a:t>
            </a:r>
            <a:endParaRPr lang="ru-RU" sz="1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636912"/>
            <a:ext cx="3616338" cy="1200329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Дискуссия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участием представителей профессионального сообщества медицинских сестер неонатальных отделений </a:t>
            </a: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 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 ФО, 28 </a:t>
            </a: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регионов 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РФ, 39 городов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а также медицинские сестры 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из: Казахстана, Германии, Литвы, Великобритании, Израиля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149080"/>
            <a:ext cx="4402350" cy="954107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Форум детских медицинских сестер и акушерок Урала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рамках </a:t>
            </a:r>
            <a:r>
              <a:rPr lang="ru-RU" sz="1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Всероссийского научно-практического форума «Материнство и детство</a:t>
            </a:r>
            <a:r>
              <a:rPr lang="ru-RU" sz="1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» (май 2016 г.)</a:t>
            </a:r>
            <a:endParaRPr lang="ru-RU" sz="1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86380" y="4071942"/>
            <a:ext cx="3614030" cy="1384995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Приняли участие более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250 акушерок и детских медицинских сестер Свердловской, Курганской, Тюменской, Челябинской областей, а также Ханты-Мансийского и Ямало-Ненецкого автономных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округов 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Picture 7" descr="DSC_2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5572140"/>
            <a:ext cx="1541829" cy="1106472"/>
          </a:xfrm>
          <a:prstGeom prst="rect">
            <a:avLst/>
          </a:prstGeom>
          <a:noFill/>
          <a:effectLst>
            <a:glow rad="127000">
              <a:schemeClr val="tx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SC_2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5572140"/>
            <a:ext cx="1457197" cy="1086983"/>
          </a:xfrm>
          <a:prstGeom prst="rect">
            <a:avLst/>
          </a:prstGeom>
          <a:noFill/>
          <a:effectLst>
            <a:glow rad="127000">
              <a:schemeClr val="tx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SC_0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5572140"/>
            <a:ext cx="1617903" cy="1083995"/>
          </a:xfrm>
          <a:prstGeom prst="rect">
            <a:avLst/>
          </a:prstGeom>
          <a:noFill/>
          <a:effectLst>
            <a:glow rad="127000">
              <a:schemeClr val="tx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s2.hostingkartinok.com/uploads/images/2012/06/dce3fd44def21162b85f7edbc1d60c8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2000" y="2996952"/>
            <a:ext cx="517961" cy="5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s2.hostingkartinok.com/uploads/images/2012/06/dce3fd44def21162b85f7edbc1d60c8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2000" y="4437112"/>
            <a:ext cx="517961" cy="5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somkural.ru/upload/iblock/8ad/8adcffc3d7aa77e5d2cad90c5b7eeae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5572140"/>
            <a:ext cx="1583419" cy="1104882"/>
          </a:xfrm>
          <a:prstGeom prst="rect">
            <a:avLst/>
          </a:prstGeom>
          <a:noFill/>
          <a:effectLst>
            <a:glow rad="127000">
              <a:schemeClr val="tx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24744"/>
            <a:ext cx="4357718" cy="1384995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Arial" pitchFamily="34" charset="0"/>
                <a:cs typeface="Arial" pitchFamily="34" charset="0"/>
              </a:rPr>
              <a:t>Cимпозиум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«Роль среднего медицинского персонала в репродуктивной медицине: качество помощи»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 рамках Международного конгресса «Репродуктивный потенциал семьи- гарантия безопасности государства»</a:t>
            </a:r>
          </a:p>
          <a:p>
            <a:pPr algn="ctr"/>
            <a:r>
              <a:rPr lang="ru-RU" sz="1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(октябрь 2015 г.) </a:t>
            </a:r>
            <a:endParaRPr lang="ru-RU" sz="1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1052736"/>
            <a:ext cx="3543114" cy="1384995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В работе приняли участие </a:t>
            </a:r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167 </a:t>
            </a:r>
            <a:r>
              <a:rPr lang="ru-RU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специалистов из медицинских организаций г. Екатеринбурга и Свердловской </a:t>
            </a:r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области</a:t>
            </a:r>
          </a:p>
          <a:p>
            <a:pPr algn="ctr"/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6" descr="http://s2.hostingkartinok.com/uploads/images/2012/06/dce3fd44def21162b85f7edbc1d60c8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2000" y="1124744"/>
            <a:ext cx="517961" cy="5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642909" y="139463"/>
            <a:ext cx="78581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НЕПРЕРЫВНОЕ ПРОФЕССИОНАЛЬНОЕ РАЗВИТИЕ НЕОНАТАЛЬНЫХ МЕДИЦИНСКИХ СЕСТЕР 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Z:\1 - ОБЩАЯ\ФОТО архив\14 год\14г.конгресс педиатров 24.04.14г\IMG_05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517232"/>
            <a:ext cx="1802252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63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22777" y="51397"/>
            <a:ext cx="8892481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НЕПРЕРЫВНОЕ ПРОФЕССИОНАЛЬНОЕ РАЗВИТИЕ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НЕОНАТАЛЬНЫХ МЕДИЦИНСКИХ СЕСТЕР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9183" y="3384635"/>
            <a:ext cx="4498364" cy="524200"/>
          </a:xfrm>
          <a:prstGeom prst="roundRect">
            <a:avLst/>
          </a:prstGeom>
          <a:solidFill>
            <a:srgbClr val="C00000"/>
          </a:solidFill>
          <a:ln>
            <a:solidFill>
              <a:srgbClr val="5C2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СИСТЕМА НЕПРЕРЫВНОГО ОБРАЗОВАНИЯ СПЕЦИАЛИСТОВ – ПУТЬ К ПРЕДУПРЕЖДЕНИЮ ПРОФЕССИОНАЛЬНЫХ ОШИБОК</a:t>
            </a:r>
            <a:endParaRPr lang="ru-RU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11" name="Pictur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39" y="3977661"/>
            <a:ext cx="956927" cy="1284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39182" y="681109"/>
            <a:ext cx="4487069" cy="307777"/>
          </a:xfrm>
          <a:prstGeom prst="rect">
            <a:avLst/>
          </a:prstGeom>
          <a:solidFill>
            <a:srgbClr val="009900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ТЕХНОЛОГИИ НЕПРЕРЫВНОГО ОБУЧЕНИЯ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40525" y="1071546"/>
            <a:ext cx="4397021" cy="507831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РАЗРАБОТКА И ВНЕДРЕНИЕ КЛИНИЧЕСКИХ ПРОТОКОЛОВ, ОСНОВАННЫХ НА ПРИНЦИПАХ ДОКАЗАТЕЛЬНОЙ МЕДИЦИНЫ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36437" y="1614188"/>
            <a:ext cx="4397021" cy="369332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ПРОВЕДЕНИЕ СЕМИНАРОВ ПО КЛИНИЧЕСКИМ АСПЕКТАМ (АКТУАЛИЗАЦИЯ КЛИНИЧЕСКИХ ПРОТОКОЛОВ)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39567" y="2078768"/>
            <a:ext cx="4393891" cy="507831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ПРОВЕДЕНИЕ СЕМИНАРОВ  ПО ОБУЧЕНИЮ НАВЫКАМ КОММУНИКАЦИИ В КОМАНДЕ, КОНСУЛЬТИРОВАНИЮ ПАЦИЕНТОВ И ЧЛЕНОВ ИХ СЕМЕЙ, ПРОФИЛАКТИКЕ СИНДРОМА «ПРОФЕССИОНАЛЬНОГО ВЫГОРАНИЯ»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39567" y="2716450"/>
            <a:ext cx="4394560" cy="230832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ПРОВЕДЕНИЕ ИНДИВИДУАЛЬНЫХ И ГРУППОВЫХ  ТРЕНИНГОВ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36437" y="3010860"/>
            <a:ext cx="4397021" cy="230832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НАСТАВНИЧЕСТВО </a:t>
            </a:r>
          </a:p>
        </p:txBody>
      </p:sp>
      <p:pic>
        <p:nvPicPr>
          <p:cNvPr id="29" name="Picture 15" descr="https://blueoctopusllc.files.wordpress.com/2013/08/verificare-a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" y="1118699"/>
            <a:ext cx="384112" cy="3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ttps://blueoctopusllc.files.wordpress.com/2013/08/verificare-a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" y="1638808"/>
            <a:ext cx="384112" cy="3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ttps://blueoctopusllc.files.wordpress.com/2013/08/verificare-a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" y="2140801"/>
            <a:ext cx="384112" cy="3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ttps://blueoctopusllc.files.wordpress.com/2013/08/verificare-a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" y="2567573"/>
            <a:ext cx="384112" cy="3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01986" y="4141010"/>
            <a:ext cx="4824265" cy="338554"/>
          </a:xfrm>
          <a:prstGeom prst="rect">
            <a:avLst/>
          </a:prstGeom>
          <a:solidFill>
            <a:srgbClr val="009900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ПОСТОЯННО-ДЕЙСТВУЮЩИЕ СЕМИНАРЫ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40525" y="4669158"/>
            <a:ext cx="4063362" cy="246221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ПРОВЕДЕНИЕ НЕОНАТАЛЬНОГО СКРИНИНГА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40525" y="5161308"/>
            <a:ext cx="4063362" cy="402236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СОЗДАНИЕ БЕЗОПАСНОЙ СРЕДЫ ДЛЯ НОВОРОЖДЕННЫХ В УСЛОВИЯХ ПЕРИНАТАЛЬНОГО ЦЕНТРА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40525" y="5819039"/>
            <a:ext cx="4063362" cy="400110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ОБУЧЕНИЕ СОВРЕМЕННЫМ ПРИНЦИПАМ УХОДА ЗА НОВОРОЖДЕННЫМ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30161" y="6274192"/>
            <a:ext cx="4060810" cy="400110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ФОРМИРОВАНИЕ У МАТЕРЕЙ ПОЛОЖИТЕЛЬНОГО ОПЫТА ЕСТЕСТВЕННОГО ВСКАРМЛИВАНИЯ</a:t>
            </a:r>
          </a:p>
        </p:txBody>
      </p:sp>
      <p:pic>
        <p:nvPicPr>
          <p:cNvPr id="40" name="Picture 15" descr="https://blueoctopusllc.files.wordpress.com/2013/08/verificare-a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7" y="4723496"/>
            <a:ext cx="384112" cy="3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5" descr="https://blueoctopusllc.files.wordpress.com/2013/08/verificare-a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6" y="5179778"/>
            <a:ext cx="384112" cy="3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https://blueoctopusllc.files.wordpress.com/2013/08/verificare-a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9" y="5718294"/>
            <a:ext cx="384112" cy="3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5" descr="https://blueoctopusllc.files.wordpress.com/2013/08/verificare-a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9" y="6177376"/>
            <a:ext cx="384112" cy="3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6" y="3977660"/>
            <a:ext cx="899353" cy="1284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5" descr="https://blueoctopusllc.files.wordpress.com/2013/08/verificare-a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" y="2959819"/>
            <a:ext cx="384112" cy="3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5076055" y="681109"/>
            <a:ext cx="3960439" cy="461665"/>
          </a:xfrm>
          <a:prstGeom prst="rect">
            <a:avLst/>
          </a:prstGeom>
          <a:solidFill>
            <a:srgbClr val="009900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ОБУЧЕНИЕ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РАБОЧЕМ   МЕСТЕ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076056" y="1228745"/>
            <a:ext cx="3960439" cy="2516073"/>
          </a:xfrm>
          <a:prstGeom prst="rect">
            <a:avLst/>
          </a:prstGeom>
          <a:noFill/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171450" indent="-171450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ОЦЕНКА </a:t>
            </a:r>
            <a:r>
              <a:rPr lang="ru-RU" sz="105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ПСИХОЛОГИЧЕСКОГО НАСТРОЯ </a:t>
            </a: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МЕДИЦИНСКИХ СЕСТЕР НА ОБУЧЕНИЕ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ОЦЕНКА ФИЗИЧЕСКИХ, СОЦИАЛЬНЫХ, ПСИХОЛОГИЧЕСКИХ ВОЗМОЖНОСТЕЙ И </a:t>
            </a: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СПОСОБНОСТЕЙ МЕДСЕСТЕР К ОБУЧЕНИЮ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НАЛИЧИЕ </a:t>
            </a:r>
            <a:r>
              <a:rPr lang="ru-RU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СИСТЕМЫ МОТИВАЦИИ </a:t>
            </a:r>
            <a:r>
              <a:rPr lang="ru-RU" sz="105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ПООЩРЕНИЯ</a:t>
            </a:r>
          </a:p>
          <a:p>
            <a:pPr marL="171450" indent="-171450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КОНКРЕТИЗАЦИИЯ ПОТРЕБНОСТЕЙ В ОБУЧЕНИИ</a:t>
            </a:r>
          </a:p>
          <a:p>
            <a:pPr marL="171450" indent="-171450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ПОВЫШЕНИЕ ТРУДОВОЙ ЭФФЕКТИВНОСТИ</a:t>
            </a:r>
          </a:p>
          <a:p>
            <a:pPr marL="171450" indent="-171450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ПРОФИЛАКТИКА ПРОФЕССИОНАЛЬНЫХ ДЕФОРМАЦИЙ</a:t>
            </a:r>
            <a:endParaRPr lang="ru-RU" sz="1050" b="1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  <a:defRPr/>
            </a:pPr>
            <a:r>
              <a:rPr lang="ru-RU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МЕЖДИСЦИПЛИНАРНЫЙ ПОДХОД </a:t>
            </a:r>
            <a:r>
              <a:rPr lang="ru-RU" sz="1050" b="1" dirty="0">
                <a:latin typeface="Arial" pitchFamily="34" charset="0"/>
                <a:cs typeface="Arial" pitchFamily="34" charset="0"/>
              </a:rPr>
              <a:t>В ОРГАНИЗАЦИИ СЕМИНАРОВ И </a:t>
            </a: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ТРЕНИНГОВ</a:t>
            </a:r>
          </a:p>
          <a:p>
            <a:pPr marL="171450" indent="-171450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05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НАЛИЧИЕ ТЬЮТОРОВ </a:t>
            </a: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(ВРАЧИ,  НЕОНАТАЛЬНЫЕ МЕДСЕСТРЫ)</a:t>
            </a:r>
          </a:p>
          <a:p>
            <a:pPr marL="171450" indent="-171450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05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ТВОРЧЕСКАЯ РЕАЛИЗАЦИЯ ЛИЧНОСТИ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204864" y="8165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115" name="Picture 43" descr="http://somkural.ru/data/doc/DSC_6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72829"/>
            <a:ext cx="1800200" cy="1201473"/>
          </a:xfrm>
          <a:prstGeom prst="rect">
            <a:avLst/>
          </a:prstGeom>
          <a:noFill/>
          <a:effectLst>
            <a:glow rad="127000">
              <a:schemeClr val="tx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7" name="Picture 45" descr="Круглый стол «Перспективы использования доказательной медицины в сестринской деятельности: от доказательств к практике»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5" y="5454352"/>
            <a:ext cx="1944881" cy="1199139"/>
          </a:xfrm>
          <a:prstGeom prst="rect">
            <a:avLst/>
          </a:prstGeom>
          <a:noFill/>
          <a:effectLst>
            <a:glow rad="127000">
              <a:schemeClr val="tx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1829982" cy="126387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80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79388" y="4652963"/>
            <a:ext cx="4608512" cy="347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ru-RU" sz="2400">
              <a:solidFill>
                <a:srgbClr val="FF2F2F"/>
              </a:solidFill>
              <a:latin typeface="Tahoma" pitchFamily="34" charset="0"/>
            </a:endParaRPr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214283" y="142852"/>
            <a:ext cx="8715436" cy="1015663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ПРОЕКТНО-ИССЛЕДОВАТЕЛЬСКАЯ ТРАЕКТОРИЯ ПОДГОТОВКИ,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 ЭФФЕКТИВНОЕ УСЛОВИЕ ПРОФЕССИОНАЛЬНОЙ МОТИВАЦИИ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ятно 1 36"/>
          <p:cNvSpPr/>
          <p:nvPr/>
        </p:nvSpPr>
        <p:spPr>
          <a:xfrm rot="20123421">
            <a:off x="249447" y="6264371"/>
            <a:ext cx="1038369" cy="395380"/>
          </a:xfrm>
          <a:prstGeom prst="irregularSeal1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NEW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2976" y="6286520"/>
            <a:ext cx="754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ЗАЩИТА ВЫПУСКНЫХ КВАЛИФИКАЦИОННЫХ РАБОТ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Объект 2"/>
          <p:cNvSpPr>
            <a:spLocks noGrp="1"/>
          </p:cNvSpPr>
          <p:nvPr>
            <p:ph idx="4294967295"/>
          </p:nvPr>
        </p:nvSpPr>
        <p:spPr>
          <a:xfrm>
            <a:off x="539552" y="1484785"/>
            <a:ext cx="7992888" cy="288032"/>
          </a:xfrm>
          <a:prstGeom prst="rect">
            <a:avLst/>
          </a:prstGeom>
          <a:noFill/>
          <a:ln>
            <a:solidFill>
              <a:srgbClr val="006C00"/>
            </a:solidFill>
            <a:round/>
            <a:headEnd/>
            <a:tailEnd/>
          </a:ln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Искусственное вскармливание новорожденных в условиях реанимационного отделения</a:t>
            </a:r>
            <a:endParaRPr kumimoji="0" lang="ru-RU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539552" y="1813934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>
                <a:latin typeface="Arial" pitchFamily="34" charset="0"/>
              </a:rPr>
              <a:t>Микроклимат и развивающий уход </a:t>
            </a:r>
            <a:r>
              <a:rPr lang="ru-RU" sz="1200" b="1" dirty="0" smtClean="0">
                <a:latin typeface="Arial" pitchFamily="34" charset="0"/>
              </a:rPr>
              <a:t>при выхаживании недоношенных детей</a:t>
            </a:r>
            <a:endParaRPr lang="ru-RU" sz="1200" b="1" dirty="0">
              <a:latin typeface="Arial" pitchFamily="34" charset="0"/>
            </a:endParaRP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539552" y="2149422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Arial" pitchFamily="34" charset="0"/>
              </a:rPr>
              <a:t>Оксигенотерапия </a:t>
            </a:r>
            <a:r>
              <a:rPr lang="ru-RU" sz="1200" b="1" dirty="0">
                <a:latin typeface="Arial" pitchFamily="34" charset="0"/>
              </a:rPr>
              <a:t>в неонатологии</a:t>
            </a: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539552" y="2500306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>
                <a:latin typeface="Arial" pitchFamily="34" charset="0"/>
              </a:rPr>
              <a:t>Профилактика </a:t>
            </a:r>
            <a:r>
              <a:rPr lang="ru-RU" sz="1200" b="1" dirty="0" err="1">
                <a:latin typeface="Arial" pitchFamily="34" charset="0"/>
              </a:rPr>
              <a:t>катетерассоциированной</a:t>
            </a:r>
            <a:r>
              <a:rPr lang="ru-RU" sz="1200" b="1" dirty="0">
                <a:latin typeface="Arial" pitchFamily="34" charset="0"/>
              </a:rPr>
              <a:t> инфекции</a:t>
            </a: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539551" y="2841812"/>
            <a:ext cx="7992889" cy="276999"/>
          </a:xfrm>
          <a:prstGeom prst="rect">
            <a:avLst/>
          </a:prstGeom>
          <a:noFill/>
          <a:ln w="9525">
            <a:solidFill>
              <a:srgbClr val="006C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>
                <a:latin typeface="Arial" pitchFamily="34" charset="0"/>
              </a:rPr>
              <a:t>Профилактика </a:t>
            </a:r>
            <a:r>
              <a:rPr lang="ru-RU" sz="1200" b="1" dirty="0" err="1">
                <a:latin typeface="Arial" pitchFamily="34" charset="0"/>
              </a:rPr>
              <a:t>поствентиляционной</a:t>
            </a:r>
            <a:r>
              <a:rPr lang="ru-RU" sz="1200" b="1" dirty="0">
                <a:latin typeface="Arial" pitchFamily="34" charset="0"/>
              </a:rPr>
              <a:t> пневмонии у новорожденных</a:t>
            </a: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539552" y="3220386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>
                <a:latin typeface="Arial" pitchFamily="34" charset="0"/>
              </a:rPr>
              <a:t>Сестринская помощь недоношенным детям при респираторных расстройствах</a:t>
            </a:r>
          </a:p>
        </p:txBody>
      </p:sp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539552" y="3580426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>
                <a:latin typeface="Arial" pitchFamily="34" charset="0"/>
              </a:rPr>
              <a:t>Уход и наблюдение за венозными доступами у новорожденных</a:t>
            </a: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539552" y="3932714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>
                <a:latin typeface="Arial" pitchFamily="34" charset="0"/>
              </a:rPr>
              <a:t>Уход за новорожденными на искусственной вентиляции легких</a:t>
            </a: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539553" y="4300506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>
                <a:latin typeface="Arial" pitchFamily="34" charset="0"/>
              </a:rPr>
              <a:t>Особенности грудного вскармливания недоношенных детей в условиях </a:t>
            </a:r>
            <a:r>
              <a:rPr lang="ru-RU" sz="1200" b="1" dirty="0" smtClean="0">
                <a:latin typeface="Arial" pitchFamily="34" charset="0"/>
              </a:rPr>
              <a:t>отделения реанимации</a:t>
            </a:r>
            <a:endParaRPr lang="ru-RU" sz="1200" b="1" dirty="0">
              <a:latin typeface="Arial" pitchFamily="34" charset="0"/>
            </a:endParaRPr>
          </a:p>
        </p:txBody>
      </p:sp>
      <p:sp>
        <p:nvSpPr>
          <p:cNvPr id="38" name="TextBox 7"/>
          <p:cNvSpPr txBox="1">
            <a:spLocks noChangeArrowheads="1"/>
          </p:cNvSpPr>
          <p:nvPr/>
        </p:nvSpPr>
        <p:spPr bwMode="auto">
          <a:xfrm>
            <a:off x="539552" y="4660546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>
                <a:latin typeface="Arial" pitchFamily="34" charset="0"/>
              </a:rPr>
              <a:t>Вакцинация новорожденных в родильном доме</a:t>
            </a: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539552" y="5020586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Arial" pitchFamily="34" charset="0"/>
              </a:rPr>
              <a:t>Профилактика гипогалактии у матерей недоношенных детей</a:t>
            </a:r>
            <a:endParaRPr lang="ru-RU" sz="1200" b="1" dirty="0">
              <a:latin typeface="Arial" pitchFamily="34" charset="0"/>
            </a:endParaRPr>
          </a:p>
        </p:txBody>
      </p:sp>
      <p:sp>
        <p:nvSpPr>
          <p:cNvPr id="40" name="TextBox 10"/>
          <p:cNvSpPr txBox="1">
            <a:spLocks noChangeArrowheads="1"/>
          </p:cNvSpPr>
          <p:nvPr/>
        </p:nvSpPr>
        <p:spPr bwMode="auto">
          <a:xfrm>
            <a:off x="539552" y="5380626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>
                <a:latin typeface="Arial" pitchFamily="34" charset="0"/>
              </a:rPr>
              <a:t>Профилактика гипотермии у новорожденных в родильном </a:t>
            </a:r>
            <a:r>
              <a:rPr lang="ru-RU" sz="1200" b="1" dirty="0" smtClean="0">
                <a:latin typeface="Arial" pitchFamily="34" charset="0"/>
              </a:rPr>
              <a:t>доме</a:t>
            </a:r>
            <a:endParaRPr lang="ru-RU" sz="1200" dirty="0">
              <a:latin typeface="Arial" pitchFamily="34" charset="0"/>
            </a:endParaRP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539552" y="5763969"/>
            <a:ext cx="7992888" cy="276999"/>
          </a:xfrm>
          <a:prstGeom prst="rect">
            <a:avLst/>
          </a:prstGeom>
          <a:noFill/>
          <a:ln w="9525">
            <a:solidFill>
              <a:srgbClr val="006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b="1" dirty="0" smtClean="0">
                <a:latin typeface="Arial" pitchFamily="34" charset="0"/>
              </a:rPr>
              <a:t>Особенности ухода </a:t>
            </a:r>
            <a:r>
              <a:rPr lang="ru-RU" sz="1200" b="1" dirty="0">
                <a:latin typeface="Arial" pitchFamily="34" charset="0"/>
              </a:rPr>
              <a:t>за детьми с </a:t>
            </a:r>
            <a:r>
              <a:rPr lang="ru-RU" sz="1200" b="1" dirty="0" smtClean="0">
                <a:latin typeface="Arial" pitchFamily="34" charset="0"/>
              </a:rPr>
              <a:t>ЭНМТ и ОНМТ</a:t>
            </a:r>
            <a:endParaRPr lang="ru-RU" sz="12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26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1812</Words>
  <Application>Microsoft Macintosh PowerPoint</Application>
  <PresentationFormat>Экран (4:3)</PresentationFormat>
  <Paragraphs>275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Air</cp:lastModifiedBy>
  <cp:revision>88</cp:revision>
  <dcterms:modified xsi:type="dcterms:W3CDTF">2016-09-27T07:29:45Z</dcterms:modified>
</cp:coreProperties>
</file>