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1" r:id="rId5"/>
    <p:sldId id="262" r:id="rId6"/>
    <p:sldId id="266" r:id="rId7"/>
    <p:sldId id="264" r:id="rId8"/>
    <p:sldId id="263" r:id="rId9"/>
    <p:sldId id="267" r:id="rId10"/>
    <p:sldId id="269" r:id="rId11"/>
    <p:sldId id="271" r:id="rId12"/>
    <p:sldId id="273" r:id="rId13"/>
    <p:sldId id="272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966942330481794"/>
          <c:y val="0.17296451128712884"/>
          <c:w val="0.85033057669518197"/>
          <c:h val="0.669426518416735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'сводная по анкет. на выходе'!$C$2</c:f>
              <c:strCache>
                <c:ptCount val="1"/>
                <c:pt idx="0">
                  <c:v>да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888E-2"/>
                  <c:y val="-3.92844572525228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'сводная по анкет. на выходе'!$C$3:$C$123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1"/>
          <c:order val="1"/>
          <c:tx>
            <c:strRef>
              <c:f>'сводная по анкет. на выходе'!$D$2</c:f>
              <c:strCache>
                <c:ptCount val="1"/>
                <c:pt idx="0">
                  <c:v>нет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'сводная по анкет. на выходе'!$D$3:$D$123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'сводная по анкет. на выходе'!$E$2</c:f>
              <c:strCache>
                <c:ptCount val="1"/>
                <c:pt idx="0">
                  <c:v>другое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'сводная по анкет. на выходе'!$E$3:$E$123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1110272016"/>
        <c:axId val="-1110280176"/>
        <c:axId val="0"/>
      </c:bar3DChart>
      <c:catAx>
        <c:axId val="-1110272016"/>
        <c:scaling>
          <c:orientation val="minMax"/>
        </c:scaling>
        <c:delete val="1"/>
        <c:axPos val="b"/>
        <c:majorTickMark val="none"/>
        <c:minorTickMark val="none"/>
        <c:tickLblPos val="nextTo"/>
        <c:crossAx val="-1110280176"/>
        <c:crosses val="autoZero"/>
        <c:auto val="1"/>
        <c:lblAlgn val="ctr"/>
        <c:lblOffset val="100"/>
        <c:noMultiLvlLbl val="0"/>
      </c:catAx>
      <c:valAx>
        <c:axId val="-111028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1027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00789727067361"/>
          <c:y val="0.86055104195558441"/>
          <c:w val="0.38484612820797687"/>
          <c:h val="7.65919172557853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5E586-A6B1-4C19-9BB0-46714231CEFE}" type="doc">
      <dgm:prSet loTypeId="urn:microsoft.com/office/officeart/2005/8/layout/arrow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F8C34C-1625-4CCF-8C4B-5250EE824D1B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Да</a:t>
          </a:r>
        </a:p>
        <a:p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100%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030334-5E14-45BB-8A1B-A28BBDE2FBF2}" type="parTrans" cxnId="{0D7215E2-3B96-44A2-8B43-2ADBF8C3117E}">
      <dgm:prSet/>
      <dgm:spPr/>
      <dgm:t>
        <a:bodyPr/>
        <a:lstStyle/>
        <a:p>
          <a:endParaRPr lang="ru-RU"/>
        </a:p>
      </dgm:t>
    </dgm:pt>
    <dgm:pt modelId="{E3FC33BD-0D5D-4388-8300-66E18EB08C89}" type="sibTrans" cxnId="{0D7215E2-3B96-44A2-8B43-2ADBF8C3117E}">
      <dgm:prSet/>
      <dgm:spPr/>
      <dgm:t>
        <a:bodyPr/>
        <a:lstStyle/>
        <a:p>
          <a:endParaRPr lang="ru-RU"/>
        </a:p>
      </dgm:t>
    </dgm:pt>
    <dgm:pt modelId="{CCE555E5-CDB1-4E66-B02B-989182EA7BE4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Нет</a:t>
          </a:r>
        </a:p>
      </dgm:t>
    </dgm:pt>
    <dgm:pt modelId="{0B17C073-3381-4618-B2DE-9B6325A6CEEC}" type="parTrans" cxnId="{893B568F-5DC1-4A58-A715-4798A00E3CAD}">
      <dgm:prSet/>
      <dgm:spPr/>
      <dgm:t>
        <a:bodyPr/>
        <a:lstStyle/>
        <a:p>
          <a:endParaRPr lang="ru-RU"/>
        </a:p>
      </dgm:t>
    </dgm:pt>
    <dgm:pt modelId="{C9635CA3-CBBB-4E1B-9B25-4A7AFA035B19}" type="sibTrans" cxnId="{893B568F-5DC1-4A58-A715-4798A00E3CAD}">
      <dgm:prSet/>
      <dgm:spPr/>
      <dgm:t>
        <a:bodyPr/>
        <a:lstStyle/>
        <a:p>
          <a:endParaRPr lang="ru-RU"/>
        </a:p>
      </dgm:t>
    </dgm:pt>
    <dgm:pt modelId="{3F83A74E-A66A-42AF-9026-70795B7C8DC5}">
      <dgm:prSet/>
      <dgm:spPr/>
      <dgm:t>
        <a:bodyPr/>
        <a:lstStyle/>
        <a:p>
          <a:endParaRPr lang="ru-RU"/>
        </a:p>
      </dgm:t>
    </dgm:pt>
    <dgm:pt modelId="{87BBBD10-76D6-4C14-AABF-3C13D7DF8118}" type="parTrans" cxnId="{0D046CC4-ADF3-4FF5-9992-980353188D31}">
      <dgm:prSet/>
      <dgm:spPr/>
      <dgm:t>
        <a:bodyPr/>
        <a:lstStyle/>
        <a:p>
          <a:endParaRPr lang="ru-RU"/>
        </a:p>
      </dgm:t>
    </dgm:pt>
    <dgm:pt modelId="{0BBDE43A-2CDE-4724-A292-886526AA19E2}" type="sibTrans" cxnId="{0D046CC4-ADF3-4FF5-9992-980353188D31}">
      <dgm:prSet/>
      <dgm:spPr/>
      <dgm:t>
        <a:bodyPr/>
        <a:lstStyle/>
        <a:p>
          <a:endParaRPr lang="ru-RU"/>
        </a:p>
      </dgm:t>
    </dgm:pt>
    <dgm:pt modelId="{6496EEAC-2386-4A65-9515-95B18B548581}" type="pres">
      <dgm:prSet presAssocID="{40A5E586-A6B1-4C19-9BB0-46714231CEF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263E8D-9DF7-4FC8-9640-F80E8BE132E3}" type="pres">
      <dgm:prSet presAssocID="{40A5E586-A6B1-4C19-9BB0-46714231CEFE}" presName="divider" presStyleLbl="fgShp" presStyleIdx="0" presStyleCnt="1" custAng="20751830" custLinFactNeighborX="3038" custLinFactNeighborY="57241"/>
      <dgm:spPr/>
    </dgm:pt>
    <dgm:pt modelId="{63C9DDCF-F55A-4849-A193-0FE33960B697}" type="pres">
      <dgm:prSet presAssocID="{F3F8C34C-1625-4CCF-8C4B-5250EE824D1B}" presName="downArrow" presStyleLbl="node1" presStyleIdx="0" presStyleCnt="2" custScaleX="106542" custScaleY="118446" custLinFactNeighborX="-3880" custLinFactNeighborY="61970"/>
      <dgm:spPr>
        <a:solidFill>
          <a:srgbClr val="7030A0"/>
        </a:solidFill>
      </dgm:spPr>
    </dgm:pt>
    <dgm:pt modelId="{612044CA-1CC1-4D13-A504-664835162536}" type="pres">
      <dgm:prSet presAssocID="{F3F8C34C-1625-4CCF-8C4B-5250EE824D1B}" presName="downArrowText" presStyleLbl="revTx" presStyleIdx="0" presStyleCnt="2" custScaleX="119059" custScaleY="83941" custLinFactNeighborX="-32162" custLinFactNeighborY="40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3815F-8171-4BA0-8B7F-18BA42699551}" type="pres">
      <dgm:prSet presAssocID="{CCE555E5-CDB1-4E66-B02B-989182EA7BE4}" presName="upArrow" presStyleLbl="node1" presStyleIdx="1" presStyleCnt="2" custScaleX="42488" custScaleY="41666" custLinFactNeighborX="27937" custLinFactNeighborY="2688"/>
      <dgm:spPr>
        <a:solidFill>
          <a:schemeClr val="accent2"/>
        </a:solidFill>
      </dgm:spPr>
    </dgm:pt>
    <dgm:pt modelId="{3EC1BCA5-2B28-4163-BBA1-FA42044ECA46}" type="pres">
      <dgm:prSet presAssocID="{CCE555E5-CDB1-4E66-B02B-989182EA7BE4}" presName="upArrowText" presStyleLbl="revTx" presStyleIdx="1" presStyleCnt="2" custScaleX="85922" custScaleY="68971" custLinFactNeighborX="88647" custLinFactNeighborY="-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A039FD-AF58-4B36-809D-D4B4BB6622D4}" type="presOf" srcId="{CCE555E5-CDB1-4E66-B02B-989182EA7BE4}" destId="{3EC1BCA5-2B28-4163-BBA1-FA42044ECA46}" srcOrd="0" destOrd="0" presId="urn:microsoft.com/office/officeart/2005/8/layout/arrow3"/>
    <dgm:cxn modelId="{C318A819-DCF4-481F-B46C-3F74747C0C21}" type="presOf" srcId="{F3F8C34C-1625-4CCF-8C4B-5250EE824D1B}" destId="{612044CA-1CC1-4D13-A504-664835162536}" srcOrd="0" destOrd="0" presId="urn:microsoft.com/office/officeart/2005/8/layout/arrow3"/>
    <dgm:cxn modelId="{0D7215E2-3B96-44A2-8B43-2ADBF8C3117E}" srcId="{40A5E586-A6B1-4C19-9BB0-46714231CEFE}" destId="{F3F8C34C-1625-4CCF-8C4B-5250EE824D1B}" srcOrd="0" destOrd="0" parTransId="{7F030334-5E14-45BB-8A1B-A28BBDE2FBF2}" sibTransId="{E3FC33BD-0D5D-4388-8300-66E18EB08C89}"/>
    <dgm:cxn modelId="{893B568F-5DC1-4A58-A715-4798A00E3CAD}" srcId="{40A5E586-A6B1-4C19-9BB0-46714231CEFE}" destId="{CCE555E5-CDB1-4E66-B02B-989182EA7BE4}" srcOrd="1" destOrd="0" parTransId="{0B17C073-3381-4618-B2DE-9B6325A6CEEC}" sibTransId="{C9635CA3-CBBB-4E1B-9B25-4A7AFA035B19}"/>
    <dgm:cxn modelId="{0D046CC4-ADF3-4FF5-9992-980353188D31}" srcId="{40A5E586-A6B1-4C19-9BB0-46714231CEFE}" destId="{3F83A74E-A66A-42AF-9026-70795B7C8DC5}" srcOrd="2" destOrd="0" parTransId="{87BBBD10-76D6-4C14-AABF-3C13D7DF8118}" sibTransId="{0BBDE43A-2CDE-4724-A292-886526AA19E2}"/>
    <dgm:cxn modelId="{322B7069-ED53-4DC6-ABB9-DD2636E353DF}" type="presOf" srcId="{40A5E586-A6B1-4C19-9BB0-46714231CEFE}" destId="{6496EEAC-2386-4A65-9515-95B18B548581}" srcOrd="0" destOrd="0" presId="urn:microsoft.com/office/officeart/2005/8/layout/arrow3"/>
    <dgm:cxn modelId="{78E3C2B2-10F6-405C-B925-CDB38C4C6F66}" type="presParOf" srcId="{6496EEAC-2386-4A65-9515-95B18B548581}" destId="{AE263E8D-9DF7-4FC8-9640-F80E8BE132E3}" srcOrd="0" destOrd="0" presId="urn:microsoft.com/office/officeart/2005/8/layout/arrow3"/>
    <dgm:cxn modelId="{89AB9DED-C8B6-47B5-ADE9-DADCA9DAC311}" type="presParOf" srcId="{6496EEAC-2386-4A65-9515-95B18B548581}" destId="{63C9DDCF-F55A-4849-A193-0FE33960B697}" srcOrd="1" destOrd="0" presId="urn:microsoft.com/office/officeart/2005/8/layout/arrow3"/>
    <dgm:cxn modelId="{C7A476AA-4E45-455D-9186-5655921FFA5C}" type="presParOf" srcId="{6496EEAC-2386-4A65-9515-95B18B548581}" destId="{612044CA-1CC1-4D13-A504-664835162536}" srcOrd="2" destOrd="0" presId="urn:microsoft.com/office/officeart/2005/8/layout/arrow3"/>
    <dgm:cxn modelId="{B9D13F16-EEEB-4A77-A2E4-3CBFBCA682A8}" type="presParOf" srcId="{6496EEAC-2386-4A65-9515-95B18B548581}" destId="{17D3815F-8171-4BA0-8B7F-18BA42699551}" srcOrd="3" destOrd="0" presId="urn:microsoft.com/office/officeart/2005/8/layout/arrow3"/>
    <dgm:cxn modelId="{78A1B409-EB0E-4553-8A23-CAD16FF57D94}" type="presParOf" srcId="{6496EEAC-2386-4A65-9515-95B18B548581}" destId="{3EC1BCA5-2B28-4163-BBA1-FA42044ECA46}" srcOrd="4" destOrd="0" presId="urn:microsoft.com/office/officeart/2005/8/layout/arrow3"/>
  </dgm:cxnLst>
  <dgm:bg>
    <a:gradFill>
      <a:gsLst>
        <a:gs pos="88000">
          <a:schemeClr val="bg1">
            <a:lumMod val="85000"/>
          </a:schemeClr>
        </a:gs>
        <a:gs pos="0">
          <a:schemeClr val="bg1">
            <a:lumMod val="95000"/>
          </a:schemeClr>
        </a:gs>
        <a:gs pos="100000">
          <a:schemeClr val="bg1">
            <a:lumMod val="75000"/>
          </a:schemeClr>
        </a:gs>
        <a:gs pos="49000">
          <a:schemeClr val="bg1">
            <a:lumMod val="95000"/>
          </a:schemeClr>
        </a:gs>
      </a:gsLst>
      <a:lin ang="5400000" scaled="1"/>
    </a:gradFill>
    <a:effectLst>
      <a:glow rad="127000">
        <a:schemeClr val="accent1">
          <a:lumMod val="20000"/>
          <a:lumOff val="80000"/>
        </a:schemeClr>
      </a:glow>
      <a:outerShdw blurRad="50800" dist="38100" dir="16200000" rotWithShape="0">
        <a:schemeClr val="bg1">
          <a:alpha val="40000"/>
        </a:schemeClr>
      </a:outerShdw>
    </a:effectLst>
  </dgm:bg>
  <dgm:whole>
    <a:ln cmpd="sng">
      <a:solidFill>
        <a:srgbClr val="0070C0"/>
      </a:solidFill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3C1128-5085-4345-8C90-9689BC1C339D}" type="doc">
      <dgm:prSet loTypeId="urn:microsoft.com/office/officeart/2005/8/layout/funnel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820E89B-6C06-4373-9B5C-A532E28645A0}">
      <dgm:prSet phldrT="[Текст]" custT="1"/>
      <dgm:spPr>
        <a:gradFill rotWithShape="0">
          <a:gsLst>
            <a:gs pos="0">
              <a:srgbClr val="FFCCCC"/>
            </a:gs>
            <a:gs pos="77000">
              <a:schemeClr val="bg1"/>
            </a:gs>
            <a:gs pos="100000">
              <a:srgbClr val="FFCCCC"/>
            </a:gs>
          </a:gsLst>
        </a:gradFill>
      </dgm:spPr>
      <dgm:t>
        <a:bodyPr/>
        <a:lstStyle/>
        <a:p>
          <a:r>
            <a:rPr lang="ru-RU" sz="2000" b="1" dirty="0" smtClean="0"/>
            <a:t>Акушерство-гинекология             </a:t>
          </a:r>
          <a:r>
            <a:rPr lang="ru-RU" sz="1600" b="1" dirty="0" smtClean="0"/>
            <a:t>16-72ч.</a:t>
          </a:r>
          <a:endParaRPr lang="ru-RU" sz="2000" b="1" dirty="0"/>
        </a:p>
      </dgm:t>
    </dgm:pt>
    <dgm:pt modelId="{6D304E40-5CB2-4FAB-8DA3-63DBF3FDE281}" type="parTrans" cxnId="{0AC6C51E-EB3E-43BD-B370-F63F153350A0}">
      <dgm:prSet/>
      <dgm:spPr/>
      <dgm:t>
        <a:bodyPr/>
        <a:lstStyle/>
        <a:p>
          <a:endParaRPr lang="ru-RU"/>
        </a:p>
      </dgm:t>
    </dgm:pt>
    <dgm:pt modelId="{C2DD01BF-DFA5-40AE-BB88-0F4551008810}" type="sibTrans" cxnId="{0AC6C51E-EB3E-43BD-B370-F63F153350A0}">
      <dgm:prSet/>
      <dgm:spPr/>
      <dgm:t>
        <a:bodyPr/>
        <a:lstStyle/>
        <a:p>
          <a:endParaRPr lang="ru-RU"/>
        </a:p>
      </dgm:t>
    </dgm:pt>
    <dgm:pt modelId="{B79F670B-E3CF-4E81-B4A1-0F15C5933E38}">
      <dgm:prSet phldrT="[Текст]" custT="1"/>
      <dgm:spPr>
        <a:gradFill rotWithShape="0">
          <a:gsLst>
            <a:gs pos="0">
              <a:schemeClr val="accent1"/>
            </a:gs>
            <a:gs pos="35000">
              <a:schemeClr val="bg1"/>
            </a:gs>
            <a:gs pos="100000">
              <a:schemeClr val="accent1"/>
            </a:gs>
          </a:gsLst>
        </a:gradFill>
      </dgm:spPr>
      <dgm:t>
        <a:bodyPr/>
        <a:lstStyle/>
        <a:p>
          <a:r>
            <a:rPr lang="ru-RU" sz="2000" b="1" dirty="0" smtClean="0"/>
            <a:t>Анестезиология</a:t>
          </a:r>
          <a:r>
            <a:rPr lang="en-US" sz="2000" b="1" dirty="0" smtClean="0"/>
            <a:t>-</a:t>
          </a:r>
          <a:r>
            <a:rPr lang="ru-RU" sz="2000" b="1" dirty="0" smtClean="0"/>
            <a:t>реаниматология</a:t>
          </a:r>
        </a:p>
        <a:p>
          <a:r>
            <a:rPr lang="ru-RU" sz="1600" b="1" dirty="0" smtClean="0"/>
            <a:t>16-72 ч.</a:t>
          </a:r>
          <a:endParaRPr lang="ru-RU" sz="1600" b="1" dirty="0"/>
        </a:p>
      </dgm:t>
    </dgm:pt>
    <dgm:pt modelId="{95D65BB8-E17F-4A04-BD5D-04349BF5C10E}" type="parTrans" cxnId="{5F3BDA12-7B9F-4B53-BB3D-992EB3752B37}">
      <dgm:prSet/>
      <dgm:spPr/>
      <dgm:t>
        <a:bodyPr/>
        <a:lstStyle/>
        <a:p>
          <a:endParaRPr lang="ru-RU"/>
        </a:p>
      </dgm:t>
    </dgm:pt>
    <dgm:pt modelId="{743E1BF3-AD18-4BC2-8009-4261010FA32F}" type="sibTrans" cxnId="{5F3BDA12-7B9F-4B53-BB3D-992EB3752B37}">
      <dgm:prSet/>
      <dgm:spPr/>
      <dgm:t>
        <a:bodyPr/>
        <a:lstStyle/>
        <a:p>
          <a:endParaRPr lang="ru-RU"/>
        </a:p>
      </dgm:t>
    </dgm:pt>
    <dgm:pt modelId="{69BA1007-3413-4950-8C36-F11EBE2051F0}">
      <dgm:prSet phldrT="[Текст]"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35000">
              <a:schemeClr val="bg1"/>
            </a:gs>
            <a:gs pos="100000">
              <a:schemeClr val="accent4">
                <a:lumMod val="60000"/>
                <a:lumOff val="40000"/>
              </a:schemeClr>
            </a:gs>
          </a:gsLst>
        </a:gradFill>
      </dgm:spPr>
      <dgm:t>
        <a:bodyPr/>
        <a:lstStyle/>
        <a:p>
          <a:endParaRPr lang="ru-RU" sz="2000" b="1" dirty="0" smtClean="0"/>
        </a:p>
        <a:p>
          <a:r>
            <a:rPr lang="ru-RU" sz="2000" b="1" dirty="0" smtClean="0"/>
            <a:t>Неонатология</a:t>
          </a:r>
          <a:r>
            <a:rPr lang="ru-RU" sz="1600" b="1" dirty="0" smtClean="0"/>
            <a:t>36ч16-72 ч.</a:t>
          </a:r>
        </a:p>
        <a:p>
          <a:endParaRPr lang="ru-RU" sz="2000" b="1" dirty="0" smtClean="0"/>
        </a:p>
      </dgm:t>
    </dgm:pt>
    <dgm:pt modelId="{A2625C10-9637-4D53-9A05-413309C4A43F}" type="parTrans" cxnId="{34B0D528-1CEA-457D-BEF1-4FB33CAFD23B}">
      <dgm:prSet/>
      <dgm:spPr/>
      <dgm:t>
        <a:bodyPr/>
        <a:lstStyle/>
        <a:p>
          <a:endParaRPr lang="ru-RU"/>
        </a:p>
      </dgm:t>
    </dgm:pt>
    <dgm:pt modelId="{64CE1BEE-3B6B-457D-BD5C-B1F5F769AADB}" type="sibTrans" cxnId="{34B0D528-1CEA-457D-BEF1-4FB33CAFD23B}">
      <dgm:prSet/>
      <dgm:spPr/>
      <dgm:t>
        <a:bodyPr/>
        <a:lstStyle/>
        <a:p>
          <a:endParaRPr lang="ru-RU"/>
        </a:p>
      </dgm:t>
    </dgm:pt>
    <dgm:pt modelId="{3F974F69-0D1B-45E8-BE12-A1BFD7D0FAC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00FF"/>
              </a:solidFill>
            </a:rPr>
            <a:t>Симуляционно-тренинговое обучение</a:t>
          </a:r>
        </a:p>
        <a:p>
          <a:endParaRPr lang="ru-RU" sz="2000" b="1" dirty="0">
            <a:solidFill>
              <a:srgbClr val="0000FF"/>
            </a:solidFill>
          </a:endParaRPr>
        </a:p>
      </dgm:t>
    </dgm:pt>
    <dgm:pt modelId="{6800C8C4-443B-4AA9-A0CA-90797DBEB011}" type="sibTrans" cxnId="{7FB1DA24-69FE-47EA-9A55-74166A49FBD4}">
      <dgm:prSet/>
      <dgm:spPr/>
      <dgm:t>
        <a:bodyPr/>
        <a:lstStyle/>
        <a:p>
          <a:endParaRPr lang="ru-RU"/>
        </a:p>
      </dgm:t>
    </dgm:pt>
    <dgm:pt modelId="{156B28D4-39FC-48BD-8670-79E88DA8C91E}" type="parTrans" cxnId="{7FB1DA24-69FE-47EA-9A55-74166A49FBD4}">
      <dgm:prSet/>
      <dgm:spPr/>
      <dgm:t>
        <a:bodyPr/>
        <a:lstStyle/>
        <a:p>
          <a:endParaRPr lang="ru-RU"/>
        </a:p>
      </dgm:t>
    </dgm:pt>
    <dgm:pt modelId="{9B252128-7408-42F3-B919-F974E832F530}" type="pres">
      <dgm:prSet presAssocID="{BA3C1128-5085-4345-8C90-9689BC1C339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F8444D-A4B3-46FD-9053-1FC22468A6C2}" type="pres">
      <dgm:prSet presAssocID="{BA3C1128-5085-4345-8C90-9689BC1C339D}" presName="ellipse" presStyleLbl="trBgShp" presStyleIdx="0" presStyleCnt="1" custFlipVert="1" custScaleY="35511" custLinFactNeighborX="1085" custLinFactNeighborY="86135"/>
      <dgm:spPr/>
      <dgm:t>
        <a:bodyPr/>
        <a:lstStyle/>
        <a:p>
          <a:endParaRPr lang="ru-RU"/>
        </a:p>
      </dgm:t>
    </dgm:pt>
    <dgm:pt modelId="{2E546FAF-7123-4883-9D31-C2874CEBBDC6}" type="pres">
      <dgm:prSet presAssocID="{BA3C1128-5085-4345-8C90-9689BC1C339D}" presName="arrow1" presStyleLbl="fgShp" presStyleIdx="0" presStyleCnt="1" custLinFactNeighborX="184" custLinFactNeighborY="-55888"/>
      <dgm:spPr/>
      <dgm:t>
        <a:bodyPr/>
        <a:lstStyle/>
        <a:p>
          <a:endParaRPr lang="ru-RU"/>
        </a:p>
      </dgm:t>
    </dgm:pt>
    <dgm:pt modelId="{D47A24B1-2DFB-4FA2-A855-A794CD65C516}" type="pres">
      <dgm:prSet presAssocID="{BA3C1128-5085-4345-8C90-9689BC1C339D}" presName="rectangle" presStyleLbl="revTx" presStyleIdx="0" presStyleCnt="1" custScaleX="211036" custScaleY="84435" custLinFactNeighborX="5576" custLinFactNeighborY="-3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53F21-C274-4031-AB75-1DA50BC9F8E1}" type="pres">
      <dgm:prSet presAssocID="{B79F670B-E3CF-4E81-B4A1-0F15C5933E38}" presName="item1" presStyleLbl="node1" presStyleIdx="0" presStyleCnt="3" custScaleX="240194" custLinFactNeighborX="-6896" custLinFactNeighborY="-51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C5ADC-610C-4E52-BB31-98C3F6D62984}" type="pres">
      <dgm:prSet presAssocID="{69BA1007-3413-4950-8C36-F11EBE2051F0}" presName="item2" presStyleLbl="node1" presStyleIdx="1" presStyleCnt="3" custScaleX="293401" custScaleY="99999" custLinFactX="-30075" custLinFactNeighborX="-100000" custLinFactNeighborY="-42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DCB3A-7299-4403-A7C3-DF9BD80D76E7}" type="pres">
      <dgm:prSet presAssocID="{3F974F69-0D1B-45E8-BE12-A1BFD7D0FAC5}" presName="item3" presStyleLbl="node1" presStyleIdx="2" presStyleCnt="3" custScaleX="233637" custLinFactX="54904" custLinFactNeighborX="100000" custLinFactNeighborY="9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A5A72-1C34-4E12-B5DE-55C3D6B124F9}" type="pres">
      <dgm:prSet presAssocID="{BA3C1128-5085-4345-8C90-9689BC1C339D}" presName="funnel" presStyleLbl="trAlignAcc1" presStyleIdx="0" presStyleCnt="1" custScaleX="195034" custScaleY="25776" custLinFactNeighborX="-2489" custLinFactNeighborY="31985"/>
      <dgm:spPr/>
      <dgm:t>
        <a:bodyPr/>
        <a:lstStyle/>
        <a:p>
          <a:endParaRPr lang="ru-RU"/>
        </a:p>
      </dgm:t>
    </dgm:pt>
  </dgm:ptLst>
  <dgm:cxnLst>
    <dgm:cxn modelId="{34B0D528-1CEA-457D-BEF1-4FB33CAFD23B}" srcId="{BA3C1128-5085-4345-8C90-9689BC1C339D}" destId="{69BA1007-3413-4950-8C36-F11EBE2051F0}" srcOrd="2" destOrd="0" parTransId="{A2625C10-9637-4D53-9A05-413309C4A43F}" sibTransId="{64CE1BEE-3B6B-457D-BD5C-B1F5F769AADB}"/>
    <dgm:cxn modelId="{E72A0BDE-9A0B-447C-8374-7883E7C86BD6}" type="presOf" srcId="{B79F670B-E3CF-4E81-B4A1-0F15C5933E38}" destId="{65BC5ADC-610C-4E52-BB31-98C3F6D62984}" srcOrd="0" destOrd="0" presId="urn:microsoft.com/office/officeart/2005/8/layout/funnel1"/>
    <dgm:cxn modelId="{5F3BDA12-7B9F-4B53-BB3D-992EB3752B37}" srcId="{BA3C1128-5085-4345-8C90-9689BC1C339D}" destId="{B79F670B-E3CF-4E81-B4A1-0F15C5933E38}" srcOrd="1" destOrd="0" parTransId="{95D65BB8-E17F-4A04-BD5D-04349BF5C10E}" sibTransId="{743E1BF3-AD18-4BC2-8009-4261010FA32F}"/>
    <dgm:cxn modelId="{B16936D3-29D3-48E5-87A8-9B6E1F7D0537}" type="presOf" srcId="{BA3C1128-5085-4345-8C90-9689BC1C339D}" destId="{9B252128-7408-42F3-B919-F974E832F530}" srcOrd="0" destOrd="0" presId="urn:microsoft.com/office/officeart/2005/8/layout/funnel1"/>
    <dgm:cxn modelId="{0AC6C51E-EB3E-43BD-B370-F63F153350A0}" srcId="{BA3C1128-5085-4345-8C90-9689BC1C339D}" destId="{D820E89B-6C06-4373-9B5C-A532E28645A0}" srcOrd="0" destOrd="0" parTransId="{6D304E40-5CB2-4FAB-8DA3-63DBF3FDE281}" sibTransId="{C2DD01BF-DFA5-40AE-BB88-0F4551008810}"/>
    <dgm:cxn modelId="{39AD6051-9E79-4337-9856-90A472303C7F}" type="presOf" srcId="{69BA1007-3413-4950-8C36-F11EBE2051F0}" destId="{FAF53F21-C274-4031-AB75-1DA50BC9F8E1}" srcOrd="0" destOrd="0" presId="urn:microsoft.com/office/officeart/2005/8/layout/funnel1"/>
    <dgm:cxn modelId="{9FB8D026-1FCB-4C83-86EB-372A779B090A}" type="presOf" srcId="{D820E89B-6C06-4373-9B5C-A532E28645A0}" destId="{C9DDCB3A-7299-4403-A7C3-DF9BD80D76E7}" srcOrd="0" destOrd="0" presId="urn:microsoft.com/office/officeart/2005/8/layout/funnel1"/>
    <dgm:cxn modelId="{7FB1DA24-69FE-47EA-9A55-74166A49FBD4}" srcId="{BA3C1128-5085-4345-8C90-9689BC1C339D}" destId="{3F974F69-0D1B-45E8-BE12-A1BFD7D0FAC5}" srcOrd="3" destOrd="0" parTransId="{156B28D4-39FC-48BD-8670-79E88DA8C91E}" sibTransId="{6800C8C4-443B-4AA9-A0CA-90797DBEB011}"/>
    <dgm:cxn modelId="{7CB9E31D-B9EF-4DD8-BD9A-9C6120B96250}" type="presOf" srcId="{3F974F69-0D1B-45E8-BE12-A1BFD7D0FAC5}" destId="{D47A24B1-2DFB-4FA2-A855-A794CD65C516}" srcOrd="0" destOrd="0" presId="urn:microsoft.com/office/officeart/2005/8/layout/funnel1"/>
    <dgm:cxn modelId="{E70A97D0-12DE-4781-AF9F-5E1297F3344B}" type="presParOf" srcId="{9B252128-7408-42F3-B919-F974E832F530}" destId="{8CF8444D-A4B3-46FD-9053-1FC22468A6C2}" srcOrd="0" destOrd="0" presId="urn:microsoft.com/office/officeart/2005/8/layout/funnel1"/>
    <dgm:cxn modelId="{E1ED95C3-EAC3-4EC4-9B9D-EE82946683CE}" type="presParOf" srcId="{9B252128-7408-42F3-B919-F974E832F530}" destId="{2E546FAF-7123-4883-9D31-C2874CEBBDC6}" srcOrd="1" destOrd="0" presId="urn:microsoft.com/office/officeart/2005/8/layout/funnel1"/>
    <dgm:cxn modelId="{2D2D93C3-AEF2-4B34-98F1-6EC4C0E14D37}" type="presParOf" srcId="{9B252128-7408-42F3-B919-F974E832F530}" destId="{D47A24B1-2DFB-4FA2-A855-A794CD65C516}" srcOrd="2" destOrd="0" presId="urn:microsoft.com/office/officeart/2005/8/layout/funnel1"/>
    <dgm:cxn modelId="{463F13AE-9E4B-48AE-86B7-6E21F5C16760}" type="presParOf" srcId="{9B252128-7408-42F3-B919-F974E832F530}" destId="{FAF53F21-C274-4031-AB75-1DA50BC9F8E1}" srcOrd="3" destOrd="0" presId="urn:microsoft.com/office/officeart/2005/8/layout/funnel1"/>
    <dgm:cxn modelId="{F5FADED2-E80A-4E72-9D21-9E821065CEF6}" type="presParOf" srcId="{9B252128-7408-42F3-B919-F974E832F530}" destId="{65BC5ADC-610C-4E52-BB31-98C3F6D62984}" srcOrd="4" destOrd="0" presId="urn:microsoft.com/office/officeart/2005/8/layout/funnel1"/>
    <dgm:cxn modelId="{AF60045F-8D95-4136-A183-6CAB55BE4A78}" type="presParOf" srcId="{9B252128-7408-42F3-B919-F974E832F530}" destId="{C9DDCB3A-7299-4403-A7C3-DF9BD80D76E7}" srcOrd="5" destOrd="0" presId="urn:microsoft.com/office/officeart/2005/8/layout/funnel1"/>
    <dgm:cxn modelId="{7E025CAF-3DBC-4CBF-8B1A-04BFA4271556}" type="presParOf" srcId="{9B252128-7408-42F3-B919-F974E832F530}" destId="{055A5A72-1C34-4E12-B5DE-55C3D6B124F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63E8D-9DF7-4FC8-9640-F80E8BE132E3}">
      <dsp:nvSpPr>
        <dsp:cNvPr id="0" name=""/>
        <dsp:cNvSpPr/>
      </dsp:nvSpPr>
      <dsp:spPr>
        <a:xfrm rot="20451830">
          <a:off x="11075" y="1603059"/>
          <a:ext cx="3587064" cy="410773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3C9DDCF-F55A-4849-A193-0FE33960B697}">
      <dsp:nvSpPr>
        <dsp:cNvPr id="0" name=""/>
        <dsp:cNvSpPr/>
      </dsp:nvSpPr>
      <dsp:spPr>
        <a:xfrm>
          <a:off x="355677" y="728289"/>
          <a:ext cx="1153599" cy="1322099"/>
        </a:xfrm>
        <a:prstGeom prst="downArrow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2044CA-1CC1-4D13-A504-664835162536}">
      <dsp:nvSpPr>
        <dsp:cNvPr id="0" name=""/>
        <dsp:cNvSpPr/>
      </dsp:nvSpPr>
      <dsp:spPr>
        <a:xfrm>
          <a:off x="1431368" y="567401"/>
          <a:ext cx="1375070" cy="98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100%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31368" y="567401"/>
        <a:ext cx="1375070" cy="983800"/>
      </dsp:txXfrm>
    </dsp:sp>
    <dsp:sp modelId="{17D3815F-8171-4BA0-8B7F-18BA42699551}">
      <dsp:nvSpPr>
        <dsp:cNvPr id="0" name=""/>
        <dsp:cNvSpPr/>
      </dsp:nvSpPr>
      <dsp:spPr>
        <a:xfrm>
          <a:off x="2707197" y="1890347"/>
          <a:ext cx="460045" cy="465077"/>
        </a:xfrm>
        <a:prstGeom prst="upArrow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C1BCA5-2B28-4163-BBA1-FA42044ECA46}">
      <dsp:nvSpPr>
        <dsp:cNvPr id="0" name=""/>
        <dsp:cNvSpPr/>
      </dsp:nvSpPr>
      <dsp:spPr>
        <a:xfrm>
          <a:off x="1646507" y="1796777"/>
          <a:ext cx="992355" cy="80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Нет</a:t>
          </a:r>
        </a:p>
      </dsp:txBody>
      <dsp:txXfrm>
        <a:off x="1646507" y="1796777"/>
        <a:ext cx="992355" cy="808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8444D-A4B3-46FD-9053-1FC22468A6C2}">
      <dsp:nvSpPr>
        <dsp:cNvPr id="0" name=""/>
        <dsp:cNvSpPr/>
      </dsp:nvSpPr>
      <dsp:spPr>
        <a:xfrm flipV="1">
          <a:off x="2848631" y="1401186"/>
          <a:ext cx="3219603" cy="39705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46FAF-7123-4883-9D31-C2874CEBBDC6}">
      <dsp:nvSpPr>
        <dsp:cNvPr id="0" name=""/>
        <dsp:cNvSpPr/>
      </dsp:nvSpPr>
      <dsp:spPr>
        <a:xfrm>
          <a:off x="4117662" y="2592287"/>
          <a:ext cx="623954" cy="399330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47A24B1-2DFB-4FA2-A855-A794CD65C516}">
      <dsp:nvSpPr>
        <dsp:cNvPr id="0" name=""/>
        <dsp:cNvSpPr/>
      </dsp:nvSpPr>
      <dsp:spPr>
        <a:xfrm>
          <a:off x="1435248" y="3168350"/>
          <a:ext cx="6320486" cy="632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FF"/>
              </a:solidFill>
            </a:rPr>
            <a:t>Симуляционно-тренинговое обучение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00FF"/>
            </a:solidFill>
          </a:endParaRPr>
        </a:p>
      </dsp:txBody>
      <dsp:txXfrm>
        <a:off x="1435248" y="3168350"/>
        <a:ext cx="6320486" cy="632202"/>
      </dsp:txXfrm>
    </dsp:sp>
    <dsp:sp modelId="{FAF53F21-C274-4031-AB75-1DA50BC9F8E1}">
      <dsp:nvSpPr>
        <dsp:cNvPr id="0" name=""/>
        <dsp:cNvSpPr/>
      </dsp:nvSpPr>
      <dsp:spPr>
        <a:xfrm>
          <a:off x="3119514" y="707549"/>
          <a:ext cx="2697661" cy="1123117"/>
        </a:xfrm>
        <a:prstGeom prst="ellipse">
          <a:avLst/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35000">
              <a:schemeClr val="bg1"/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Неонатология</a:t>
          </a:r>
          <a:r>
            <a:rPr lang="ru-RU" sz="1600" b="1" kern="1200" dirty="0" smtClean="0"/>
            <a:t>36ч16-72 ч.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</dsp:txBody>
      <dsp:txXfrm>
        <a:off x="3514577" y="872026"/>
        <a:ext cx="1907535" cy="794163"/>
      </dsp:txXfrm>
    </dsp:sp>
    <dsp:sp modelId="{65BC5ADC-610C-4E52-BB31-98C3F6D62984}">
      <dsp:nvSpPr>
        <dsp:cNvPr id="0" name=""/>
        <dsp:cNvSpPr/>
      </dsp:nvSpPr>
      <dsp:spPr>
        <a:xfrm>
          <a:off x="633628" y="0"/>
          <a:ext cx="3295238" cy="1123106"/>
        </a:xfrm>
        <a:prstGeom prst="ellipse">
          <a:avLst/>
        </a:prstGeom>
        <a:gradFill rotWithShape="0">
          <a:gsLst>
            <a:gs pos="0">
              <a:schemeClr val="accent1"/>
            </a:gs>
            <a:gs pos="35000">
              <a:schemeClr val="bg1"/>
            </a:gs>
            <a:gs pos="100000">
              <a:schemeClr val="accent1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Анестезиология</a:t>
          </a:r>
          <a:r>
            <a:rPr lang="en-US" sz="2000" b="1" kern="1200" dirty="0" smtClean="0"/>
            <a:t>-</a:t>
          </a:r>
          <a:r>
            <a:rPr lang="ru-RU" sz="2000" b="1" kern="1200" dirty="0" smtClean="0"/>
            <a:t>реаниматология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16-72 ч.</a:t>
          </a:r>
          <a:endParaRPr lang="ru-RU" sz="1600" b="1" kern="1200" dirty="0"/>
        </a:p>
      </dsp:txBody>
      <dsp:txXfrm>
        <a:off x="1116204" y="164475"/>
        <a:ext cx="2330086" cy="794156"/>
      </dsp:txXfrm>
    </dsp:sp>
    <dsp:sp modelId="{C9DDCB3A-7299-4403-A7C3-DF9BD80D76E7}">
      <dsp:nvSpPr>
        <dsp:cNvPr id="0" name=""/>
        <dsp:cNvSpPr/>
      </dsp:nvSpPr>
      <dsp:spPr>
        <a:xfrm>
          <a:off x="5317963" y="279372"/>
          <a:ext cx="2624018" cy="1123117"/>
        </a:xfrm>
        <a:prstGeom prst="ellipse">
          <a:avLst/>
        </a:prstGeom>
        <a:gradFill rotWithShape="0">
          <a:gsLst>
            <a:gs pos="0">
              <a:srgbClr val="FFCCCC"/>
            </a:gs>
            <a:gs pos="77000">
              <a:schemeClr val="bg1"/>
            </a:gs>
            <a:gs pos="100000">
              <a:srgbClr val="FFCCCC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Акушерство-гинекология             </a:t>
          </a:r>
          <a:r>
            <a:rPr lang="ru-RU" sz="1600" b="1" kern="1200" dirty="0" smtClean="0"/>
            <a:t>16-72ч.</a:t>
          </a:r>
          <a:endParaRPr lang="ru-RU" sz="2000" b="1" kern="1200" dirty="0"/>
        </a:p>
      </dsp:txBody>
      <dsp:txXfrm>
        <a:off x="5702242" y="443849"/>
        <a:ext cx="1855460" cy="794163"/>
      </dsp:txXfrm>
    </dsp:sp>
    <dsp:sp modelId="{055A5A72-1C34-4E12-B5DE-55C3D6B124F9}">
      <dsp:nvSpPr>
        <dsp:cNvPr id="0" name=""/>
        <dsp:cNvSpPr/>
      </dsp:nvSpPr>
      <dsp:spPr>
        <a:xfrm>
          <a:off x="934138" y="1871763"/>
          <a:ext cx="6814768" cy="72052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D520F-9530-4C5E-A826-3FC2844024FF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C8D61-31E2-4690-94E7-75AF9EE1E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7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186A00AF-EECE-4419-B5E8-ED268149F426}" type="slidenum">
              <a:rPr lang="ru-RU" altLang="ru-RU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6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23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A0357-5A7E-4DDA-B88A-0F3D4649141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65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5C46-A1E3-44ED-A61F-6E7D296AF2D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0EC9-4081-4D00-861B-FBFDB7F8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2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5C46-A1E3-44ED-A61F-6E7D296AF2D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0EC9-4081-4D00-861B-FBFDB7F8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1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5C46-A1E3-44ED-A61F-6E7D296AF2D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0EC9-4081-4D00-861B-FBFDB7F8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26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5C46-A1E3-44ED-A61F-6E7D296AF2D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0EC9-4081-4D00-861B-FBFDB7F8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87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5C46-A1E3-44ED-A61F-6E7D296AF2D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0EC9-4081-4D00-861B-FBFDB7F8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75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5C46-A1E3-44ED-A61F-6E7D296AF2D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0EC9-4081-4D00-861B-FBFDB7F8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8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5C46-A1E3-44ED-A61F-6E7D296AF2D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0EC9-4081-4D00-861B-FBFDB7F8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6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5C46-A1E3-44ED-A61F-6E7D296AF2D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0EC9-4081-4D00-861B-FBFDB7F8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2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5C46-A1E3-44ED-A61F-6E7D296AF2D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0EC9-4081-4D00-861B-FBFDB7F8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4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5C46-A1E3-44ED-A61F-6E7D296AF2D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0EC9-4081-4D00-861B-FBFDB7F8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2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5C46-A1E3-44ED-A61F-6E7D296AF2D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0EC9-4081-4D00-861B-FBFDB7F8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61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05C46-A1E3-44ED-A61F-6E7D296AF2DE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0EC9-4081-4D00-861B-FBFDB7F89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2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cagip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hyperlink" Target="http://www.ncagip.ru/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cagip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hyperlink" Target="http://www.ncagip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cagip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iz39@yandex.ru" TargetMode="External"/><Relationship Id="rId5" Type="http://schemas.openxmlformats.org/officeDocument/2006/relationships/hyperlink" Target="http://www.ncagip.ru/stc/" TargetMode="Externa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cagip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hyperlink" Target="http://www.ncagip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cagip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cagip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_____Microsoft_Excel_97-20031.xls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hyperlink" Target="http://www.ncagip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2.png"/><Relationship Id="rId10" Type="http://schemas.microsoft.com/office/2007/relationships/diagramDrawing" Target="../diagrams/drawing1.xml"/><Relationship Id="rId4" Type="http://schemas.openxmlformats.org/officeDocument/2006/relationships/chart" Target="../charts/chart1.xml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cagip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492896"/>
            <a:ext cx="8712968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РОЛЬ И МЕСТО СИМУЛЯЦИОННО-ТРЕНИНГОВЫХ ЦЕНТРОВ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В СИСТЕМЕ НЕПРЕРЫВНОГО ПОСЛЕДИПЛОМНОГО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ОБРАЗОВАНИЯ СЕСТРИНСКОГО МЕДИЦИНСКОГО ПЕРСОНАЛА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РОДОВСПОМОГАТЕЛЬНЫХ УЧРЕЖДЕНИЙ РФ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7160840" cy="64807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Е.М. Хаматханова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24424" y="191638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Федеральное государственное бюджетное учреждение</a:t>
            </a:r>
            <a:b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1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«Научный центр акушерства, гинекологии и перинатологии им. В.И. Кулакова»                            Минздрава России</a:t>
            </a:r>
          </a:p>
          <a:p>
            <a:pPr>
              <a:spcBef>
                <a:spcPct val="50000"/>
              </a:spcBef>
            </a:pPr>
            <a:endParaRPr lang="ru-RU" sz="1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4354" cy="53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747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r="6648"/>
          <a:stretch>
            <a:fillRect/>
          </a:stretch>
        </p:blipFill>
        <p:spPr bwMode="auto">
          <a:xfrm>
            <a:off x="139123" y="89582"/>
            <a:ext cx="868914" cy="64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2" descr="C:\Users\admin\Desktop\G8 2015\Для ЕМ\фото курсантов\DSC004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0"/>
          <a:stretch>
            <a:fillRect/>
          </a:stretch>
        </p:blipFill>
        <p:spPr bwMode="auto">
          <a:xfrm>
            <a:off x="107950" y="1773238"/>
            <a:ext cx="4751388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4" descr="C:\Users\admin\Desktop\G8 2015\Для ЕМ\фото курсантов\DSC00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t="10254" r="19615"/>
          <a:stretch>
            <a:fillRect/>
          </a:stretch>
        </p:blipFill>
        <p:spPr bwMode="auto">
          <a:xfrm>
            <a:off x="4475163" y="1773238"/>
            <a:ext cx="432593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5" descr="C:\Users\admin\Desktop\G8 2015\Для ЕМ\фото курсантов\DSC001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1" t="3329" r="11346"/>
          <a:stretch>
            <a:fillRect/>
          </a:stretch>
        </p:blipFill>
        <p:spPr bwMode="auto">
          <a:xfrm>
            <a:off x="107950" y="4221163"/>
            <a:ext cx="4389438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3" descr="C:\Users\admin\Desktop\G8 2015\Для ЕМ\фото курсантов\IMG_08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9" b="41667"/>
          <a:stretch>
            <a:fillRect/>
          </a:stretch>
        </p:blipFill>
        <p:spPr bwMode="auto">
          <a:xfrm>
            <a:off x="4497388" y="4221163"/>
            <a:ext cx="4552950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5435600" y="6453188"/>
            <a:ext cx="3573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i="1" dirty="0" smtClean="0">
                <a:solidFill>
                  <a:schemeClr val="bg1">
                    <a:lumMod val="75000"/>
                  </a:schemeClr>
                </a:solidFill>
              </a:rPr>
              <a:t>Из доклада  д.м.н.  Хаматхановой Е.М.</a:t>
            </a:r>
            <a:endParaRPr lang="ru-RU" altLang="ru-RU" sz="14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bg1">
                    <a:lumMod val="75000"/>
                  </a:schemeClr>
                </a:solidFill>
              </a:rPr>
              <a:t>                                                 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24424" y="191638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Федеральное государственное бюджетное учреждение</a:t>
            </a:r>
            <a:b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1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«Научный центр акушерства, гинекологии и перинатологии им. В.И. Кулакова»                            Минздрава России</a:t>
            </a:r>
          </a:p>
          <a:p>
            <a:pPr>
              <a:spcBef>
                <a:spcPct val="50000"/>
              </a:spcBef>
            </a:pPr>
            <a:endParaRPr lang="ru-RU" sz="1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7D03-3BB6-43EE-B013-287CE1B0D3C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7"/>
          <a:stretch/>
        </p:blipFill>
        <p:spPr bwMode="auto">
          <a:xfrm>
            <a:off x="1" y="1338350"/>
            <a:ext cx="9144000" cy="55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9012" y="639447"/>
            <a:ext cx="8744989" cy="69890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симуляционно-тренинговый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0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46909" cy="82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24424" y="191638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Федеральное государственное бюджетное учреждение</a:t>
            </a:r>
            <a:b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1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«Научный центр акушерства, гинекологии и перинатологии им. В.И. Кулакова»                            Минздрава России</a:t>
            </a:r>
          </a:p>
          <a:p>
            <a:pPr>
              <a:spcBef>
                <a:spcPct val="50000"/>
              </a:spcBef>
            </a:pPr>
            <a:endParaRPr lang="ru-RU" sz="1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18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4354" cy="53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354" y="692696"/>
            <a:ext cx="8068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обучения среднего медицинского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персонала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646803"/>
            <a:ext cx="9012072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Тесное взаимодействие подразделений и СТЦ МО, план обучения и постановка задач по реализации системы корпоративного обучения (ФГОС).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старших медсестер, отбор и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тренинговое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обучение ответственных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процессы адаптации и наставничества в подразделениях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медсестер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Навыковые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симуляционные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тренинги для всего среднего персонала в соответствии с перечнем профессиональных знаний и умений, отраженных в должностных инструкциях.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Тренинги по коммуникациям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(м/с-м/с; м/с-врач; м/с-пациент)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ru-RU" sz="2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4424" y="191638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Федеральное государственное бюджетное учреждение</a:t>
            </a:r>
            <a:b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1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«Научный центр акушерства, гинекологии и перинатологии им. В.И. Кулакова»                            Минздрава России</a:t>
            </a:r>
          </a:p>
          <a:p>
            <a:pPr>
              <a:spcBef>
                <a:spcPct val="50000"/>
              </a:spcBef>
            </a:pPr>
            <a:endParaRPr lang="ru-RU" sz="1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07826" y="6343993"/>
            <a:ext cx="2057400" cy="365125"/>
          </a:xfrm>
        </p:spPr>
        <p:txBody>
          <a:bodyPr/>
          <a:lstStyle/>
          <a:p>
            <a:fld id="{027C7D03-3BB6-43EE-B013-287CE1B0D3C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Picture 2" descr="C:\фото Центра\full_foto_set_oparina4\фото по отделениям\1_Дирекция\1_Сухих Г.Т\IMG_07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5" y="537986"/>
            <a:ext cx="1928553" cy="2702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1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529539" y="1340768"/>
            <a:ext cx="746482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cs typeface="Times New Roman" pitchFamily="18" charset="0"/>
              </a:rPr>
              <a:t>ФГБУ «НЦАГиП им. В.И. Кулакова» </a:t>
            </a: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 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НАДЕЖНЫЙ ПАРТНЕР 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  <a:cs typeface="Times New Roman" pitchFamily="18" charset="0"/>
              </a:rPr>
              <a:t>в реализации проектов по:</a:t>
            </a:r>
          </a:p>
          <a:p>
            <a:pPr algn="ctr"/>
            <a:endParaRPr lang="ru-RU" sz="3200" b="1" spc="300" dirty="0">
              <a:solidFill>
                <a:srgbClr val="006666"/>
              </a:solidFill>
              <a:cs typeface="Times New Roman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Обучению и развитию персонала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Профессиональному взаимодействию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Развитию и внедрению передовых научных </a:t>
            </a:r>
            <a:r>
              <a:rPr lang="ru-RU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технологий</a:t>
            </a:r>
          </a:p>
          <a:p>
            <a:pPr algn="ctr"/>
            <a:r>
              <a:rPr lang="ru-RU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современных образовательных программ</a:t>
            </a:r>
            <a:endParaRPr lang="ru-RU" sz="32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8" name="Picture 10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487" y="471339"/>
            <a:ext cx="1246909" cy="82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24424" y="191638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Федеральное государственное бюджетное учреждение</a:t>
            </a:r>
            <a:b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1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«Научный центр акушерства, гинекологии и перинатологии им. В.И. Кулакова»                            Минздрава России</a:t>
            </a:r>
          </a:p>
          <a:p>
            <a:pPr>
              <a:spcBef>
                <a:spcPct val="50000"/>
              </a:spcBef>
            </a:pPr>
            <a:endParaRPr lang="ru-RU" sz="1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74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4354" cy="53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3" y="2370136"/>
            <a:ext cx="8738658" cy="20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7803" y="908720"/>
            <a:ext cx="873865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  <a:p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Контакты:</a:t>
            </a:r>
          </a:p>
          <a:p>
            <a:pPr algn="ctr"/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www.ncagip.ru/stc/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liz39@yandex.ru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495)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438-75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4424" y="191638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Федеральное государственное бюджетное учреждение</a:t>
            </a:r>
            <a:b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1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«Научный центр акушерства, гинекологии и перинатологии им. В.И. Кулакова»                            Минздрава России</a:t>
            </a:r>
          </a:p>
          <a:p>
            <a:pPr>
              <a:spcBef>
                <a:spcPct val="50000"/>
              </a:spcBef>
            </a:pPr>
            <a:endParaRPr lang="ru-RU" sz="1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6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4354" cy="53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1852661" cy="1758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099172"/>
            <a:ext cx="1852661" cy="3559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450412" y="1712138"/>
            <a:ext cx="6536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Мускокская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охране здоровья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матерей, новорожденных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детей до 5 лет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развивающихся странах (2010)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0655" y="3789040"/>
            <a:ext cx="6556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 снижения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младенческой смертности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российский опыт» (2011)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9378" y="5373216"/>
            <a:ext cx="6556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</a:t>
            </a:r>
          </a:p>
          <a:p>
            <a:pPr algn="ctr"/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симуляционно-тренингового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центра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ФГБУ «НЦАГиП им.В.И.Кулакова» (2011)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24424" y="191638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Федеральное государственное бюджетное учреждение</a:t>
            </a:r>
            <a:b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1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«Научный центр акушерства, гинекологии и перинатологии им. В.И. Кулакова»                            Минздрава России</a:t>
            </a:r>
          </a:p>
          <a:p>
            <a:pPr>
              <a:spcBef>
                <a:spcPct val="50000"/>
              </a:spcBef>
            </a:pPr>
            <a:endParaRPr lang="ru-RU" sz="1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7976" y="871586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Исторические факты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4354" cy="53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8129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симуляционно-тренингового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242203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учебных блока с тренинг-зонами и аудиториями для проведения лекций, семинаров и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дебрифингов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100" y="2297338"/>
            <a:ext cx="2512291" cy="1844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8" y="4509120"/>
            <a:ext cx="2786272" cy="197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8" y="2324231"/>
            <a:ext cx="2786272" cy="1876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66" y="2297338"/>
            <a:ext cx="2534358" cy="1903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66" y="4552354"/>
            <a:ext cx="2534358" cy="1893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03" y="4552354"/>
            <a:ext cx="2788856" cy="187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Федеральное государственное бюджетное учреждение</a:t>
            </a:r>
            <a:b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1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«Научный центр акушерства, гинекологии и перинатологии им. В.И. Кулакова»</a:t>
            </a:r>
            <a:endParaRPr lang="ru-RU" sz="1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4354" cy="53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3100" y="837473"/>
            <a:ext cx="8568952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5«О» 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д.м.н. Е.М. Хаматханова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бучение,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включающее прослушивание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актуального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лекционного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материала и участие в интерактивных семинарах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тработка и совершенствование практических умений и навыков, как индивидуальных, так и в составе команды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бсуждение и анализ обучающимися собственной активности и эффективности в ходе дебрифинга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сознание обучающимися собственных сильных и слабых сторон (важнейшая роль тренера в ведении дебрифинга)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братная связь - адекватная оценка обучаемого, эффективности курса, перспектив профессионального роста специалиста, определение дальнейшей стратегии обучения</a:t>
            </a:r>
            <a:endParaRPr lang="ru-RU" sz="2000" b="0" i="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4424" y="191638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Федеральное государственное бюджетное учреждение</a:t>
            </a:r>
            <a:b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1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«Научный центр акушерства, гинекологии и перинатологии им. В.И. Кулакова»                            Минздрава России</a:t>
            </a:r>
          </a:p>
          <a:p>
            <a:pPr>
              <a:spcBef>
                <a:spcPct val="50000"/>
              </a:spcBef>
            </a:pPr>
            <a:endParaRPr lang="ru-RU" sz="1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4354" cy="53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4354" y="692696"/>
            <a:ext cx="8068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Стандартная структура обучения в СТЦ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395772"/>
            <a:ext cx="826349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Вводное тестирование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Брифинг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</a:t>
            </a:r>
          </a:p>
          <a:p>
            <a:pPr indent="363538">
              <a:lnSpc>
                <a:spcPct val="15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знакомство с обстановкой и оснащением класса</a:t>
            </a:r>
          </a:p>
          <a:p>
            <a:pPr indent="363538">
              <a:lnSpc>
                <a:spcPct val="15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отработка индивидуальных навыков</a:t>
            </a:r>
          </a:p>
          <a:p>
            <a:pPr indent="363538">
              <a:lnSpc>
                <a:spcPct val="150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отработка клинической ситуации по сценарию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Дебрифинг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Итоговое выполнение задания, тестирование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Анонимное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анкетирование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4424" y="191638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Федеральное государственное бюджетное учреждение</a:t>
            </a:r>
            <a:b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1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«Научный центр акушерства, гинекологии и перинатологии им. В.И. Кулакова»                            Минздрава России</a:t>
            </a:r>
          </a:p>
          <a:p>
            <a:pPr>
              <a:spcBef>
                <a:spcPct val="50000"/>
              </a:spcBef>
            </a:pPr>
            <a:endParaRPr lang="ru-RU" sz="1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r="6648"/>
          <a:stretch>
            <a:fillRect/>
          </a:stretch>
        </p:blipFill>
        <p:spPr bwMode="auto">
          <a:xfrm>
            <a:off x="8241749" y="191710"/>
            <a:ext cx="868914" cy="64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14338" y="1079500"/>
            <a:ext cx="83534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kern="0" dirty="0" smtClean="0">
                <a:solidFill>
                  <a:srgbClr val="0000CC"/>
                </a:solidFill>
                <a:ea typeface="+mn-ea"/>
              </a:rPr>
              <a:t>Опыт международных обучающих курсов симуляционно-тренингового центра:</a:t>
            </a:r>
          </a:p>
          <a:p>
            <a:pPr eaLnBrk="1" hangingPunct="1">
              <a:defRPr/>
            </a:pPr>
            <a:r>
              <a:rPr lang="ru-RU" altLang="ru-RU" sz="2000" b="1" kern="0" dirty="0" smtClean="0">
                <a:solidFill>
                  <a:srgbClr val="C00000"/>
                </a:solidFill>
                <a:ea typeface="+mn-ea"/>
              </a:rPr>
              <a:t>570 врачей из 20 стран с высокими показателями младенческой смертности</a:t>
            </a:r>
          </a:p>
        </p:txBody>
      </p:sp>
      <p:graphicFrame>
        <p:nvGraphicFramePr>
          <p:cNvPr id="47108" name="Диаграмма 9"/>
          <p:cNvGraphicFramePr>
            <a:graphicFrameLocks/>
          </p:cNvGraphicFramePr>
          <p:nvPr/>
        </p:nvGraphicFramePr>
        <p:xfrm>
          <a:off x="628650" y="2349500"/>
          <a:ext cx="8213725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5" imgW="8218120" imgH="4255377" progId="Excel.Chart.8">
                  <p:embed/>
                </p:oleObj>
              </mc:Choice>
              <mc:Fallback>
                <p:oleObj r:id="rId5" imgW="8218120" imgH="425537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349500"/>
                        <a:ext cx="8213725" cy="398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-24424" y="191638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Федеральное государственное бюджетное учреждение</a:t>
            </a:r>
            <a:b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1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«Научный центр акушерства, гинекологии и перинатологии им. В.И. Кулакова»                            Минздрава России</a:t>
            </a:r>
          </a:p>
          <a:p>
            <a:pPr>
              <a:spcBef>
                <a:spcPct val="50000"/>
              </a:spcBef>
            </a:pPr>
            <a:endParaRPr lang="ru-RU" sz="1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4354" cy="53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60640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результаты анкетирования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201350"/>
              </p:ext>
            </p:extLst>
          </p:nvPr>
        </p:nvGraphicFramePr>
        <p:xfrm>
          <a:off x="350803" y="3115699"/>
          <a:ext cx="4104456" cy="3393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83" y="1198046"/>
            <a:ext cx="5821697" cy="26568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85315340"/>
              </p:ext>
            </p:extLst>
          </p:nvPr>
        </p:nvGraphicFramePr>
        <p:xfrm>
          <a:off x="4877781" y="3734832"/>
          <a:ext cx="3609216" cy="2790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5436096" y="6525344"/>
            <a:ext cx="357346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i="1" dirty="0" smtClean="0">
                <a:solidFill>
                  <a:schemeClr val="bg1">
                    <a:lumMod val="75000"/>
                  </a:schemeClr>
                </a:solidFill>
              </a:rPr>
              <a:t>Из доклада  д.м.н.  Хаматхановой Е.М.</a:t>
            </a:r>
            <a:endParaRPr lang="ru-RU" altLang="ru-RU" sz="14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bg1">
                    <a:lumMod val="75000"/>
                  </a:schemeClr>
                </a:solidFill>
              </a:rPr>
              <a:t>                                     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101188"/>
            <a:ext cx="27900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 повысит профессиональный  уровень  и качество оказания медицинской помощи в вашем </a:t>
            </a:r>
            <a:r>
              <a:rPr lang="ru-RU" sz="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регионе? 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81167" y="1273569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знания/навыки Вы приобрели на семинаре?</a:t>
            </a:r>
            <a:b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3854945"/>
            <a:ext cx="324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Способна ли данная технология обучения улучшить качество Вашей работы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?(%)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24424" y="191638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Федеральное государственное бюджетное учреждение</a:t>
            </a:r>
            <a:b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1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«Научный центр акушерства, гинекологии и перинатологии им. В.И. Кулакова»                            Минздрава России</a:t>
            </a:r>
          </a:p>
          <a:p>
            <a:pPr>
              <a:spcBef>
                <a:spcPct val="50000"/>
              </a:spcBef>
            </a:pPr>
            <a:endParaRPr lang="ru-RU" sz="1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4354" cy="53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70220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Контингент обучающихся СТЦ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221088"/>
            <a:ext cx="2870206" cy="2495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67" y="4219746"/>
            <a:ext cx="3285254" cy="249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admin\Desktop\G8 2015\Для ЕМ\фото курсантов\IMG_07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90" y="4207558"/>
            <a:ext cx="2058391" cy="249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1262663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Врачи из регионов России и стран СНГ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Врачи из стран Азии, Африки, Латинской Америки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ординаторы Центра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и младший медицинский персонал Центра и МО России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Тренеры, инструкторы, преподаватели и наставники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(циклы «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Trainer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»- тренинг для тренеров)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24424" y="191638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Федеральное государственное бюджетное учреждение</a:t>
            </a:r>
            <a:b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1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«Научный центр акушерства, гинекологии и перинатологии им. В.И. Кулакова»                            Минздрава России</a:t>
            </a:r>
          </a:p>
          <a:p>
            <a:pPr>
              <a:spcBef>
                <a:spcPct val="50000"/>
              </a:spcBef>
            </a:pPr>
            <a:endParaRPr lang="ru-RU" sz="1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972338"/>
              </p:ext>
            </p:extLst>
          </p:nvPr>
        </p:nvGraphicFramePr>
        <p:xfrm>
          <a:off x="184432" y="2708920"/>
          <a:ext cx="8856984" cy="399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r="6648"/>
          <a:stretch>
            <a:fillRect/>
          </a:stretch>
        </p:blipFill>
        <p:spPr bwMode="auto">
          <a:xfrm>
            <a:off x="107504" y="50360"/>
            <a:ext cx="868914" cy="64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2" name="Заголовок 1"/>
          <p:cNvSpPr txBox="1">
            <a:spLocks/>
          </p:cNvSpPr>
          <p:nvPr/>
        </p:nvSpPr>
        <p:spPr bwMode="auto">
          <a:xfrm>
            <a:off x="293688" y="1939925"/>
            <a:ext cx="8640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Основные направления и продолжительность обучения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93688" y="1262063"/>
            <a:ext cx="86407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kern="0" dirty="0" smtClean="0">
                <a:solidFill>
                  <a:srgbClr val="C00000"/>
                </a:solidFill>
                <a:ea typeface="+mn-ea"/>
              </a:rPr>
              <a:t>Реализация международных и российских обучающих проектов</a:t>
            </a:r>
            <a:endParaRPr lang="ru-RU" altLang="ru-RU" sz="3200" kern="0" dirty="0" smtClean="0">
              <a:solidFill>
                <a:srgbClr val="C0000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24424" y="191638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Федеральное государственное бюджетное учреждение</a:t>
            </a:r>
            <a:br>
              <a:rPr lang="ru-RU" sz="1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1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«Научный центр акушерства, гинекологии и перинатологии им. В.И. Кулакова»                            Минздрава России</a:t>
            </a:r>
          </a:p>
          <a:p>
            <a:pPr>
              <a:spcBef>
                <a:spcPct val="50000"/>
              </a:spcBef>
            </a:pPr>
            <a:endParaRPr lang="ru-RU" sz="1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530</Words>
  <Application>Microsoft Office PowerPoint</Application>
  <PresentationFormat>Экран (4:3)</PresentationFormat>
  <Paragraphs>103</Paragraphs>
  <Slides>14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Wingdings</vt:lpstr>
      <vt:lpstr>Тема Office</vt:lpstr>
      <vt:lpstr>Диаграмма Microsoft Excel</vt:lpstr>
      <vt:lpstr>РОЛЬ И МЕСТО СИМУЛЯЦИОННО-ТРЕНИНГОВЫХ ЦЕНТРОВ В СИСТЕМЕ НЕПРЕРЫВНОГО ПОСЛЕДИПЛОМНОГО ОБРАЗОВАНИЯ СЕСТРИНСКОГО МЕДИЦИНСКОГО ПЕРСОНАЛА РОДОВСПОМОГАТЕЛЬНЫХ УЧРЕЖДЕНИЙ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Новый симуляционно-тренинговый центр</vt:lpstr>
      <vt:lpstr>Презентация PowerPoint</vt:lpstr>
      <vt:lpstr>Презентация PowerPoint</vt:lpstr>
      <vt:lpstr>Презентация PowerPoint</vt:lpstr>
    </vt:vector>
  </TitlesOfParts>
  <Company>ФГБУ НЦ АГиП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Kazankov Oleg</cp:lastModifiedBy>
  <cp:revision>10</cp:revision>
  <dcterms:created xsi:type="dcterms:W3CDTF">2016-09-27T03:37:27Z</dcterms:created>
  <dcterms:modified xsi:type="dcterms:W3CDTF">2016-09-27T09:26:33Z</dcterms:modified>
</cp:coreProperties>
</file>