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4" r:id="rId1"/>
  </p:sldMasterIdLst>
  <p:notesMasterIdLst>
    <p:notesMasterId r:id="rId19"/>
  </p:notesMasterIdLst>
  <p:sldIdLst>
    <p:sldId id="256" r:id="rId2"/>
    <p:sldId id="267" r:id="rId3"/>
    <p:sldId id="274" r:id="rId4"/>
    <p:sldId id="275" r:id="rId5"/>
    <p:sldId id="270" r:id="rId6"/>
    <p:sldId id="279" r:id="rId7"/>
    <p:sldId id="281" r:id="rId8"/>
    <p:sldId id="282" r:id="rId9"/>
    <p:sldId id="288" r:id="rId10"/>
    <p:sldId id="287" r:id="rId11"/>
    <p:sldId id="264" r:id="rId12"/>
    <p:sldId id="286" r:id="rId13"/>
    <p:sldId id="294" r:id="rId14"/>
    <p:sldId id="285" r:id="rId15"/>
    <p:sldId id="290" r:id="rId16"/>
    <p:sldId id="292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4" autoAdjust="0"/>
  </p:normalViewPr>
  <p:slideViewPr>
    <p:cSldViewPr snapToGrid="0" snapToObjects="1">
      <p:cViewPr>
        <p:scale>
          <a:sx n="72" d="100"/>
          <a:sy n="72" d="100"/>
        </p:scale>
        <p:origin x="-4312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i="1" dirty="0" smtClean="0"/>
              <a:t>Соотношение  численности </a:t>
            </a:r>
            <a:r>
              <a:rPr lang="ru-RU" sz="1400" i="1" baseline="0" dirty="0" smtClean="0"/>
              <a:t> </a:t>
            </a:r>
            <a:r>
              <a:rPr lang="ru-RU" sz="1400" i="1" dirty="0" smtClean="0"/>
              <a:t>врачей</a:t>
            </a:r>
            <a:r>
              <a:rPr lang="ru-RU" sz="1400" i="1" baseline="0" dirty="0" smtClean="0"/>
              <a:t> к населению</a:t>
            </a:r>
            <a:endParaRPr lang="ru-RU" sz="1400" i="1" dirty="0"/>
          </a:p>
        </c:rich>
      </c:tx>
      <c:layout>
        <c:manualLayout>
          <c:xMode val="edge"/>
          <c:yMode val="edge"/>
          <c:x val="0.23404623454235"/>
          <c:y val="0.02660615947891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001692396206"/>
          <c:y val="0.178788138564616"/>
          <c:w val="0.613617356162771"/>
          <c:h val="0.642552921784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врачей на 10 тыс. населения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2016  год</c:v>
                </c:pt>
                <c:pt idx="1">
                  <c:v>2012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39.4</c:v>
                </c:pt>
                <c:pt idx="1">
                  <c:v>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742008"/>
        <c:axId val="2089744984"/>
      </c:barChart>
      <c:catAx>
        <c:axId val="2089742008"/>
        <c:scaling>
          <c:orientation val="minMax"/>
        </c:scaling>
        <c:delete val="0"/>
        <c:axPos val="l"/>
        <c:majorTickMark val="out"/>
        <c:minorTickMark val="none"/>
        <c:tickLblPos val="nextTo"/>
        <c:crossAx val="2089744984"/>
        <c:crosses val="autoZero"/>
        <c:auto val="1"/>
        <c:lblAlgn val="ctr"/>
        <c:lblOffset val="100"/>
        <c:noMultiLvlLbl val="0"/>
      </c:catAx>
      <c:valAx>
        <c:axId val="2089744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9742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Lbls>
            <c:dLbl>
              <c:idx val="0"/>
              <c:layout>
                <c:manualLayout>
                  <c:x val="0.0319255104939404"/>
                  <c:y val="0.0315315315315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72464289095972"/>
                  <c:y val="0.0315311768461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врачей</c:v>
                </c:pt>
                <c:pt idx="1">
                  <c:v>СМП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0.295</c:v>
                </c:pt>
                <c:pt idx="1">
                  <c:v>0.705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1608632"/>
        <c:axId val="2071587192"/>
        <c:axId val="0"/>
      </c:bar3DChart>
      <c:valAx>
        <c:axId val="20715871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71608632"/>
        <c:crosses val="autoZero"/>
        <c:crossBetween val="between"/>
      </c:valAx>
      <c:catAx>
        <c:axId val="2071608632"/>
        <c:scaling>
          <c:orientation val="minMax"/>
        </c:scaling>
        <c:delete val="0"/>
        <c:axPos val="l"/>
        <c:majorTickMark val="out"/>
        <c:minorTickMark val="none"/>
        <c:tickLblPos val="nextTo"/>
        <c:crossAx val="2071587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0.81615</cdr:x>
      <cdr:y>0.25377</cdr:y>
    </cdr:from>
    <cdr:to>
      <cdr:x>1</cdr:x>
      <cdr:y>0.59623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13210" y="677593"/>
          <a:ext cx="14897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100" b="1" dirty="0" smtClean="0"/>
            <a:t>врачей </a:t>
          </a:r>
        </a:p>
        <a:p xmlns:a="http://schemas.openxmlformats.org/drawingml/2006/main">
          <a:r>
            <a:rPr lang="ru-RU" sz="1100" b="1" dirty="0" smtClean="0"/>
            <a:t>на 10 тыс. пациентов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0178-425B-DF49-8A20-BFB3B74F76DF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1EA4-22AF-3D49-B0E6-F0459BA04A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3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</a:t>
            </a:r>
            <a:r>
              <a:rPr lang="ru-RU" baseline="0" dirty="0" smtClean="0"/>
              <a:t> модернизации находится под чутким контролем главы государства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98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8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одном из последних докладов Министр отметила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8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Обозначил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направления, которые являются определяющими для ускорения процесса развития страны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4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Многое изменилось за последние годы.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7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диаграмме </a:t>
            </a:r>
            <a:r>
              <a:rPr lang="ru-RU" baseline="0" smtClean="0"/>
              <a:t>хорошо видны </a:t>
            </a:r>
            <a:r>
              <a:rPr lang="ru-RU" baseline="0" dirty="0" smtClean="0"/>
              <a:t>результаты сокращения медицинского персонала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нужно привлекать в здравоохранение молодых специалистов, удержать имеющихся, продуктивных.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И здесь необходимо на формировать четкую кадровую политику в области здравоохранения.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3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увеличивать нагрузку на врачей этой службы неэффективно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Поэтому без предварительного решения проблемы с их дефицитом, а.</a:t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нужно привлекать в здравоохранение молодых специалистов, удержать имеющихся, продуктивных.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И здесь необходимо на формировать четкую кадровую политику в области здравоохранения.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A4-22AF-3D49-B0E6-F0459BA04A7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9" name="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6EC35A-9495-114E-8F45-CE683AA53DFC}" type="datetimeFigureOut">
              <a:rPr lang="ru-RU" smtClean="0"/>
              <a:t>27.09.16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F36A87-1E58-3949-B714-819D53F8CA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https://www.rosminzdrav.ru/news/2016/03/10/2828-rabochaya-vstrecha-prezidenta-s-ministrom-veronikoy-skvortsovo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hyperlink" Target="http://www.kremlin.ru/events/president/news/52504/audi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hyperlink" Target="http://www.rbc.ru/economics/22/09/2016/57e3d0579a7947570e0e0e4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4.png"/><Relationship Id="rId5" Type="http://schemas.openxmlformats.org/officeDocument/2006/relationships/hyperlink" Target="http://www.levada.ru/cp/wp-content/uploads/2016/07/vom-3-4-2015.pdf" TargetMode="External"/><Relationship Id="rId6" Type="http://schemas.openxmlformats.org/officeDocument/2006/relationships/hyperlink" Target="http://www.wciom.ru/fileadmin/file/reports_conferences/2015/2015-09-02-zdravoohraneni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5" Type="http://schemas.openxmlformats.org/officeDocument/2006/relationships/image" Target="../media/image4.png"/><Relationship Id="rId6" Type="http://schemas.openxmlformats.org/officeDocument/2006/relationships/hyperlink" Target="http://www.gks.ru/free_doc/2015/demo/edn03-15.htm" TargetMode="External"/><Relationship Id="rId7" Type="http://schemas.openxmlformats.org/officeDocument/2006/relationships/hyperlink" Target="http://www.levada.ru/cp/wp-content/uploads/2016/07/vom-3-4-2015.pdf" TargetMode="External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openxmlformats.org/officeDocument/2006/relationships/hyperlink" Target="http://bd.fom.ru/pdf/d28zd15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hyperlink" Target="https://www.rosminzdrav.ru/news/2016/04/20/2903-vystuplenie-ministra-veroniki-skvortsovoy-na-rasshirennom-zasedanii-kollegii-minzdrava-rossi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019477" y="1395301"/>
            <a:ext cx="8124524" cy="290933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«Перспективы развития 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среднего медицинского персонала. 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Новый взгляд на практическое здравоохранение»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477" y="4304634"/>
            <a:ext cx="8124523" cy="2385662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Авдеева О.В.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главная медицинская сестра ФГБУ 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«НЦАГиП им. В.И. Кулакова»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Минздрава России</a:t>
            </a:r>
          </a:p>
          <a:p>
            <a:pPr algn="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Москва, 2016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1917" y="-245957"/>
            <a:ext cx="2692407" cy="24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770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4452" y="221314"/>
            <a:ext cx="5009548" cy="2007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</a:rPr>
              <a:t>Сегодня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(по состоянию на 1 января 2016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г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) в медицинских организациях работает 543,6 тысячи врачей и 1,3 миллиона медработников со средним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медицинским образованием, что на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42% больше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врачей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</a:br>
            <a:endParaRPr lang="ru-RU" sz="2200" dirty="0">
              <a:solidFill>
                <a:schemeClr val="bg2">
                  <a:lumMod val="1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1" y="2271581"/>
            <a:ext cx="3122341" cy="22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0" y="4490920"/>
            <a:ext cx="3144562" cy="23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1" y="0"/>
            <a:ext cx="3122341" cy="22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34452" y="1781502"/>
            <a:ext cx="482847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Не секрет, что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порядка 80%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медицинской помощи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от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медицинской услуги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приходится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на средний медицинский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персонал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(выполнение назначений, оформление документации, подготовка к обследованию, проведение/ассистирование во время манипуляций и т.п.).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Притом, что юридическую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ответственность за оказываемую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медицинскую услугу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несет врач!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И не редкость, когда средний медперсонал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одним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СЛОВОМ, может изменить отношение пациента ко всему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медицинскому учреждению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.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Или наоборот, когда  хвала отводится одному врачу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Как правило,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диаде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«медицинская сестра - врач» лидерская роль традиционно отводится последнему!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rgbClr val="ACCBF9">
                    <a:lumMod val="10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ACCBF9">
                    <a:lumMod val="10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98248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/>
          <a:srcRect t="4433" r="6516" b="13488"/>
          <a:stretch/>
        </p:blipFill>
        <p:spPr>
          <a:xfrm>
            <a:off x="4226266" y="3342062"/>
            <a:ext cx="4917734" cy="341617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6" y="172806"/>
            <a:ext cx="8196064" cy="1116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Положительные изменения ситуации в ближайшее время </a:t>
            </a:r>
            <a:br>
              <a:rPr lang="ru-RU" sz="27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НЕ ОЖИДАЮТСЯ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7936" y="1190208"/>
            <a:ext cx="8084552" cy="217682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По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сути, </a:t>
            </a:r>
            <a:r>
              <a:rPr lang="ru-RU" sz="2200" b="1" i="1" u="sng" dirty="0">
                <a:solidFill>
                  <a:schemeClr val="bg2">
                    <a:lumMod val="10000"/>
                  </a:schemeClr>
                </a:solidFill>
              </a:rPr>
              <a:t>пришло время</a:t>
            </a:r>
            <a:r>
              <a:rPr lang="ru-RU" sz="2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для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разработки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новой, современной кадровой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политики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в здравоохранении.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Для внедрения</a:t>
            </a:r>
            <a:r>
              <a:rPr lang="ru-RU" sz="2200" dirty="0" smtClean="0"/>
              <a:t> современных управленческих технологий, распространения лучших практик, выстраивания механизмов </a:t>
            </a:r>
            <a:r>
              <a:rPr lang="ru-RU" sz="2200" dirty="0"/>
              <a:t>подготовки кадров и </a:t>
            </a:r>
            <a:r>
              <a:rPr lang="ru-RU" sz="2200" dirty="0" smtClean="0"/>
              <a:t>подключения </a:t>
            </a:r>
            <a:r>
              <a:rPr lang="ru-RU" sz="2200" dirty="0"/>
              <a:t>людей с проектным мышлением!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47936" y="3367031"/>
            <a:ext cx="379862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ru-RU" sz="2200" dirty="0">
                <a:solidFill>
                  <a:srgbClr val="031227"/>
                </a:solidFill>
              </a:rPr>
              <a:t>Без этого нельзя говорить об эффективной </a:t>
            </a:r>
            <a:r>
              <a:rPr lang="ru-RU" sz="2200" dirty="0" smtClean="0">
                <a:solidFill>
                  <a:srgbClr val="031227"/>
                </a:solidFill>
              </a:rPr>
              <a:t>деятельности </a:t>
            </a:r>
            <a:r>
              <a:rPr lang="ru-RU" sz="2200" dirty="0">
                <a:solidFill>
                  <a:srgbClr val="031227"/>
                </a:solidFill>
              </a:rPr>
              <a:t>медицинского персонала и модернизации здравоохранения, которая уже </a:t>
            </a:r>
            <a:r>
              <a:rPr lang="ru-RU" sz="2200" b="1" i="1" dirty="0">
                <a:solidFill>
                  <a:srgbClr val="031227"/>
                </a:solidFill>
              </a:rPr>
              <a:t>вступила в свою активную фазу</a:t>
            </a:r>
            <a:r>
              <a:rPr lang="ru-RU" b="1" i="1" dirty="0">
                <a:solidFill>
                  <a:srgbClr val="03122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373180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ems-ww.com/_nw/0/82444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21" y="3637511"/>
            <a:ext cx="4022479" cy="32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6" y="174526"/>
            <a:ext cx="8196064" cy="8674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</a:rPr>
              <a:t>Пришло время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 выделить средний медицинский персонал в самостоятельную структуру здравоохранения</a:t>
            </a:r>
            <a:endParaRPr lang="ru-RU" sz="2400" b="1" u="sng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47936" y="1528436"/>
            <a:ext cx="80756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выстраивать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слаженную работу, брать инициативу, достигать практических результатов и брать всю полноту ответственности за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результаты</a:t>
            </a:r>
          </a:p>
          <a:p>
            <a:pPr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внедрять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современные управленческие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и образовательные технологии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, распространять лучшие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практики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выстраивать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механизмы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подготовки кадров среднего звена</a:t>
            </a:r>
          </a:p>
          <a:p>
            <a:pPr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привлекать персонал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высшим </a:t>
            </a:r>
          </a:p>
          <a:p>
            <a:pPr marL="82296" indent="0">
              <a:buNone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     сестринским образованием</a:t>
            </a:r>
          </a:p>
          <a:p>
            <a:pPr>
              <a:buFont typeface="Wingdings" charset="2"/>
              <a:buChar char="ü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недрять новые должности, </a:t>
            </a:r>
          </a:p>
          <a:p>
            <a:pPr marL="82296" indent="0"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   проекты, стандарты..</a:t>
            </a:r>
          </a:p>
          <a:p>
            <a:pPr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формировать социальный </a:t>
            </a:r>
          </a:p>
          <a:p>
            <a:pPr marL="82296" indent="0"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   статус </a:t>
            </a:r>
          </a:p>
          <a:p>
            <a:pPr>
              <a:buFont typeface="Wingdings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7330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47936" y="4145385"/>
            <a:ext cx="8196064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ü"/>
            </a:pPr>
            <a:r>
              <a:rPr lang="ru-RU" sz="2200" dirty="0" smtClean="0"/>
              <a:t>такая  реструктуризация значительно </a:t>
            </a:r>
            <a:r>
              <a:rPr lang="ru-RU" sz="2200" dirty="0"/>
              <a:t>разгрузит врачей  для оказания специализированной и высокотехнологической медицинской помощи</a:t>
            </a:r>
          </a:p>
          <a:p>
            <a:pPr algn="just">
              <a:lnSpc>
                <a:spcPct val="120000"/>
              </a:lnSpc>
              <a:buFont typeface="Wingdings" charset="2"/>
              <a:buChar char="ü"/>
            </a:pPr>
            <a:r>
              <a:rPr lang="ru-RU" sz="2200" dirty="0" smtClean="0"/>
              <a:t>среднему медицинскому персоналу </a:t>
            </a:r>
            <a:r>
              <a:rPr lang="ru-RU" sz="2200" dirty="0"/>
              <a:t>позволит раскрыть свой потенциал, повысить социальный статус и престиж профессии</a:t>
            </a:r>
          </a:p>
          <a:p>
            <a:pPr algn="just">
              <a:lnSpc>
                <a:spcPct val="120000"/>
              </a:lnSpc>
              <a:buFont typeface="Wingdings" charset="2"/>
              <a:buChar char="ü"/>
            </a:pPr>
            <a:endParaRPr lang="ru-RU" sz="22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947936" y="-203200"/>
            <a:ext cx="819606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Учитывая количественное соотношение «ВРАЧ – СМП»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0818315"/>
              </p:ext>
            </p:extLst>
          </p:nvPr>
        </p:nvGraphicFramePr>
        <p:xfrm>
          <a:off x="558801" y="889000"/>
          <a:ext cx="477361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889000"/>
            <a:ext cx="4241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503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04199" y="3622729"/>
            <a:ext cx="5139799" cy="316047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7" y="0"/>
            <a:ext cx="81960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31227"/>
                </a:solidFill>
              </a:rPr>
              <a:t>Средний медицинский персонал </a:t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>САМОСТОЯТЕЛЬНО МОЖЕТ </a:t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>взять на себя следующие направления:</a:t>
            </a:r>
            <a:endParaRPr lang="ru-RU" sz="2700" b="1" dirty="0">
              <a:solidFill>
                <a:srgbClr val="031227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47935" y="1278226"/>
            <a:ext cx="8196063" cy="5504982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ü"/>
            </a:pPr>
            <a:r>
              <a:rPr lang="ru-RU" sz="2200" dirty="0"/>
              <a:t>п</a:t>
            </a:r>
            <a:r>
              <a:rPr lang="ru-RU" sz="2200" dirty="0" smtClean="0"/>
              <a:t>о обучению и управлению деятельности среднего медицинского персонала</a:t>
            </a:r>
          </a:p>
          <a:p>
            <a:pPr algn="just">
              <a:buFont typeface="Wingdings" charset="2"/>
              <a:buChar char="ü"/>
            </a:pPr>
            <a:r>
              <a:rPr lang="ru-RU" sz="2200" dirty="0" smtClean="0"/>
              <a:t>по приему </a:t>
            </a:r>
            <a:r>
              <a:rPr lang="ru-RU" sz="2200" dirty="0"/>
              <a:t>пациентов, не попавших в </a:t>
            </a:r>
            <a:r>
              <a:rPr lang="ru-RU" sz="2200" dirty="0" smtClean="0"/>
              <a:t>стационар </a:t>
            </a:r>
            <a:endParaRPr lang="ru-RU" sz="2200" dirty="0"/>
          </a:p>
          <a:p>
            <a:pPr algn="just">
              <a:buFont typeface="Wingdings" charset="2"/>
              <a:buChar char="ü"/>
            </a:pPr>
            <a:r>
              <a:rPr lang="ru-RU" sz="2200" dirty="0" smtClean="0"/>
              <a:t>по оказанию </a:t>
            </a:r>
            <a:r>
              <a:rPr lang="ru-RU" sz="2200" dirty="0"/>
              <a:t>неотложной медицинской помощи, в рамках </a:t>
            </a:r>
            <a:r>
              <a:rPr lang="ru-RU" sz="2200" dirty="0" smtClean="0"/>
              <a:t>компетенции</a:t>
            </a:r>
            <a:endParaRPr lang="ru-RU" sz="2200" dirty="0"/>
          </a:p>
          <a:p>
            <a:pPr algn="just">
              <a:buFont typeface="Wingdings" charset="2"/>
              <a:buChar char="ü"/>
            </a:pPr>
            <a:r>
              <a:rPr lang="ru-RU" sz="2200" dirty="0" smtClean="0"/>
              <a:t>по </a:t>
            </a:r>
            <a:r>
              <a:rPr lang="ru-RU" sz="2200" dirty="0"/>
              <a:t>обслуживанию коек дневного </a:t>
            </a:r>
            <a:r>
              <a:rPr lang="ru-RU" sz="2200" dirty="0" smtClean="0"/>
              <a:t>стационара </a:t>
            </a:r>
            <a:endParaRPr lang="ru-RU" sz="2200" dirty="0"/>
          </a:p>
          <a:p>
            <a:pPr algn="just">
              <a:buFont typeface="Wingdings" charset="2"/>
              <a:buChar char="ü"/>
            </a:pPr>
            <a:r>
              <a:rPr lang="ru-RU" sz="2200" dirty="0"/>
              <a:t>по пропаганде </a:t>
            </a:r>
            <a:r>
              <a:rPr lang="ru-RU" sz="2200" dirty="0" smtClean="0"/>
              <a:t>и обучению здоровому </a:t>
            </a:r>
            <a:r>
              <a:rPr lang="ru-RU" sz="2200" dirty="0"/>
              <a:t>образу </a:t>
            </a:r>
            <a:r>
              <a:rPr lang="ru-RU" sz="2200" dirty="0" smtClean="0"/>
              <a:t>жизни, ведения школ (в зависимости от профиля ЛПУ)</a:t>
            </a:r>
          </a:p>
          <a:p>
            <a:pPr algn="just">
              <a:buFont typeface="Wingdings" charset="2"/>
              <a:buChar char="ü"/>
            </a:pPr>
            <a:r>
              <a:rPr lang="ru-RU" sz="2200" dirty="0" smtClean="0"/>
              <a:t>по проведению диспансеризации </a:t>
            </a:r>
          </a:p>
          <a:p>
            <a:pPr algn="just">
              <a:buFont typeface="Wingdings" charset="2"/>
              <a:buChar char="ü"/>
            </a:pPr>
            <a:r>
              <a:rPr lang="ru-RU" sz="2200" dirty="0"/>
              <a:t>п</a:t>
            </a:r>
            <a:r>
              <a:rPr lang="ru-RU" sz="2200" dirty="0" smtClean="0"/>
              <a:t>о оказанию паллиативной помощи</a:t>
            </a:r>
          </a:p>
          <a:p>
            <a:pPr algn="just">
              <a:buFont typeface="Wingdings" charset="2"/>
              <a:buChar char="ü"/>
            </a:pPr>
            <a:r>
              <a:rPr lang="ru-RU" sz="2200" dirty="0"/>
              <a:t>п</a:t>
            </a:r>
            <a:r>
              <a:rPr lang="ru-RU" sz="2200" dirty="0" smtClean="0"/>
              <a:t>о контролю эпидемиологической</a:t>
            </a:r>
          </a:p>
          <a:p>
            <a:pPr marL="82296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безопасности</a:t>
            </a:r>
          </a:p>
          <a:p>
            <a:pPr algn="just">
              <a:buFont typeface="Wingdings" charset="2"/>
              <a:buChar char="ü"/>
            </a:pPr>
            <a:r>
              <a:rPr lang="ru-RU" sz="2200" dirty="0" smtClean="0"/>
              <a:t>и другим многим </a:t>
            </a:r>
          </a:p>
          <a:p>
            <a:pPr marL="82296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видам помощи</a:t>
            </a:r>
          </a:p>
          <a:p>
            <a:pPr lvl="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3899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7" y="1845042"/>
            <a:ext cx="8196063" cy="498062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6" y="734379"/>
            <a:ext cx="81960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31227"/>
                </a:solidFill>
              </a:rPr>
              <a:t>У нас есть ОБЩАЯ, ОБЪЕДИНЯЮЩАЯ ИДЕЯ</a:t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/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>для продвижения  интересов и достижения целей </a:t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>нужна только КОНСОЛИДАЦИЯ!</a:t>
            </a:r>
            <a:br>
              <a:rPr lang="ru-RU" sz="2700" b="1" dirty="0" smtClean="0">
                <a:solidFill>
                  <a:srgbClr val="031227"/>
                </a:solidFill>
              </a:rPr>
            </a:br>
            <a:r>
              <a:rPr lang="ru-RU" sz="2700" b="1" dirty="0" smtClean="0">
                <a:solidFill>
                  <a:srgbClr val="031227"/>
                </a:solidFill>
              </a:rPr>
              <a:t/>
            </a:r>
            <a:br>
              <a:rPr lang="ru-RU" sz="2700" b="1" dirty="0" smtClean="0">
                <a:solidFill>
                  <a:srgbClr val="031227"/>
                </a:solidFill>
              </a:rPr>
            </a:br>
            <a:endParaRPr lang="ru-RU" sz="2700" b="1" dirty="0">
              <a:solidFill>
                <a:srgbClr val="031227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47936" y="1877379"/>
            <a:ext cx="819606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>
                <a:latin typeface="Corbel"/>
                <a:cs typeface="Corbel"/>
              </a:rPr>
              <a:t>С этой целью в развитых </a:t>
            </a:r>
            <a:r>
              <a:rPr lang="en-US" sz="2200" dirty="0" smtClean="0">
                <a:latin typeface="Corbel"/>
                <a:cs typeface="Corbel"/>
              </a:rPr>
              <a:t>странах  </a:t>
            </a:r>
            <a:r>
              <a:rPr lang="ru-RU" sz="2200" dirty="0" smtClean="0">
                <a:latin typeface="Corbel"/>
                <a:cs typeface="Corbel"/>
              </a:rPr>
              <a:t>создаются </a:t>
            </a:r>
            <a:r>
              <a:rPr lang="en-US" sz="2200" b="1" dirty="0" smtClean="0">
                <a:latin typeface="Corbel"/>
                <a:cs typeface="Corbel"/>
              </a:rPr>
              <a:t>профессиональные </a:t>
            </a:r>
            <a:r>
              <a:rPr lang="ru-RU" sz="2200" b="1" dirty="0" smtClean="0">
                <a:latin typeface="Corbel"/>
                <a:cs typeface="Corbel"/>
              </a:rPr>
              <a:t>сообщества, </a:t>
            </a:r>
            <a:r>
              <a:rPr lang="ru-RU" sz="2200" u="sng" dirty="0" smtClean="0">
                <a:latin typeface="Corbel"/>
                <a:cs typeface="Corbel"/>
              </a:rPr>
              <a:t>которые сегодня имеют огромный вес</a:t>
            </a:r>
            <a:r>
              <a:rPr lang="ru-RU" sz="2200" dirty="0" smtClean="0">
                <a:latin typeface="Corbel"/>
                <a:cs typeface="Corbel"/>
              </a:rPr>
              <a:t>, и наравне с политическими партиями влияя на </a:t>
            </a:r>
            <a:r>
              <a:rPr lang="ru-RU" sz="2200" dirty="0">
                <a:latin typeface="Corbel"/>
                <a:cs typeface="Corbel"/>
              </a:rPr>
              <a:t>общественное мнение, они часто вынуждают </a:t>
            </a:r>
            <a:r>
              <a:rPr lang="ru-RU" sz="2200" dirty="0" smtClean="0">
                <a:latin typeface="Corbel"/>
                <a:cs typeface="Corbel"/>
              </a:rPr>
              <a:t>правительство </a:t>
            </a:r>
            <a:r>
              <a:rPr lang="ru-RU" sz="2200" dirty="0">
                <a:latin typeface="Corbel"/>
                <a:cs typeface="Corbel"/>
              </a:rPr>
              <a:t>принимать </a:t>
            </a:r>
            <a:r>
              <a:rPr lang="ru-RU" sz="2200" dirty="0" smtClean="0">
                <a:latin typeface="Corbel"/>
                <a:cs typeface="Corbel"/>
              </a:rPr>
              <a:t>правильные  </a:t>
            </a:r>
            <a:r>
              <a:rPr lang="ru-RU" sz="2200" dirty="0">
                <a:latin typeface="Corbel"/>
                <a:cs typeface="Corbel"/>
              </a:rPr>
              <a:t>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8423896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90286" y="1001268"/>
            <a:ext cx="8153714" cy="3061544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Однако, чтобы занять ведущие позиции</a:t>
            </a: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> </a:t>
            </a: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придется провести всесторонний анализ </a:t>
            </a: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>деятельности,</a:t>
            </a: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  </a:t>
            </a:r>
            <a:r>
              <a:rPr lang="en-US" sz="2200" dirty="0">
                <a:solidFill>
                  <a:srgbClr val="031227"/>
                </a:solidFill>
                <a:latin typeface="Corbel"/>
                <a:cs typeface="Corbel"/>
              </a:rPr>
              <a:t>а возможно, и </a:t>
            </a: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>вовсе </a:t>
            </a: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пересмотреть ее</a:t>
            </a: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> полностью!</a:t>
            </a:r>
            <a:b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</a:b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/>
            </a:r>
            <a:b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</a:b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 </a:t>
            </a:r>
            <a:r>
              <a:rPr lang="ru-RU" sz="2200" dirty="0">
                <a:solidFill>
                  <a:srgbClr val="031227"/>
                </a:solidFill>
                <a:latin typeface="Corbel"/>
                <a:cs typeface="Corbel"/>
              </a:rPr>
              <a:t>Н</a:t>
            </a:r>
            <a:r>
              <a:rPr lang="en-US" sz="2200" dirty="0" smtClean="0">
                <a:solidFill>
                  <a:srgbClr val="031227"/>
                </a:solidFill>
                <a:latin typeface="Corbel"/>
                <a:cs typeface="Corbel"/>
              </a:rPr>
              <a:t>еобходимо </a:t>
            </a:r>
            <a:r>
              <a:rPr lang="en-US" sz="2200" dirty="0">
                <a:solidFill>
                  <a:srgbClr val="031227"/>
                </a:solidFill>
                <a:latin typeface="Corbel"/>
                <a:cs typeface="Corbel"/>
              </a:rPr>
              <a:t>привести стратегию своей работы в соответствие с </a:t>
            </a:r>
            <a:r>
              <a:rPr lang="ru-RU" sz="2200" dirty="0" smtClean="0">
                <a:solidFill>
                  <a:srgbClr val="031227"/>
                </a:solidFill>
                <a:latin typeface="Corbel"/>
                <a:cs typeface="Corbel"/>
              </a:rPr>
              <a:t>задачами по развитию здравоохранения!</a:t>
            </a:r>
            <a:endParaRPr lang="ru-RU" sz="2200" dirty="0">
              <a:solidFill>
                <a:srgbClr val="031227"/>
              </a:solidFill>
              <a:latin typeface="Corbel"/>
              <a:cs typeface="Corbe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286" y="215107"/>
            <a:ext cx="81537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rbel"/>
                <a:cs typeface="Corbel"/>
              </a:rPr>
              <a:t>В сфере здравоохранения идут</a:t>
            </a:r>
            <a:r>
              <a:rPr lang="en-US" sz="2400" b="1" dirty="0">
                <a:latin typeface="Corbel"/>
                <a:cs typeface="Corbel"/>
              </a:rPr>
              <a:t> серьезные </a:t>
            </a:r>
            <a:r>
              <a:rPr lang="en-US" sz="2400" b="1" dirty="0" smtClean="0">
                <a:latin typeface="Corbel"/>
                <a:cs typeface="Corbel"/>
              </a:rPr>
              <a:t>изменения</a:t>
            </a:r>
            <a:r>
              <a:rPr lang="ru-RU" sz="2400" b="1" dirty="0" smtClean="0">
                <a:latin typeface="Corbel"/>
                <a:cs typeface="Corbel"/>
              </a:rPr>
              <a:t> </a:t>
            </a:r>
            <a:r>
              <a:rPr lang="ru-RU" b="1" dirty="0">
                <a:cs typeface="Corbel"/>
              </a:rPr>
              <a:t/>
            </a:r>
            <a:br>
              <a:rPr lang="ru-RU" b="1" dirty="0">
                <a:cs typeface="Corbel"/>
              </a:rPr>
            </a:br>
            <a:r>
              <a:rPr lang="ru-RU" b="1" dirty="0">
                <a:cs typeface="Corbel"/>
              </a:rPr>
              <a:t/>
            </a:r>
            <a:br>
              <a:rPr lang="ru-RU" b="1" dirty="0">
                <a:cs typeface="Corbel"/>
              </a:rPr>
            </a:br>
            <a:r>
              <a:rPr lang="ru-RU" b="1" dirty="0">
                <a:cs typeface="Corbel"/>
              </a:rPr>
              <a:t/>
            </a:r>
            <a:br>
              <a:rPr lang="ru-RU" b="1" dirty="0">
                <a:cs typeface="Corbel"/>
              </a:rPr>
            </a:b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286" y="4067986"/>
            <a:ext cx="8153714" cy="27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172190"/>
            <a:ext cx="914400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Comic Sans MS"/>
                <a:cs typeface="Comic Sans MS"/>
              </a:rPr>
              <a:t>Перемены – это неизменность в меняющихся обстоятельствах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latin typeface="Comic Sans MS"/>
                <a:cs typeface="Comic Sans MS"/>
              </a:rPr>
              <a:t>.                                                                                                                          	                                               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Comic Sans MS"/>
                <a:cs typeface="Comic Sans MS"/>
              </a:rPr>
              <a:t>Сэмюэл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Comic Sans MS"/>
                <a:cs typeface="Comic Sans MS"/>
              </a:rPr>
              <a:t>Батлер</a:t>
            </a:r>
          </a:p>
        </p:txBody>
      </p:sp>
    </p:spTree>
    <p:extLst>
      <p:ext uri="{BB962C8B-B14F-4D97-AF65-F5344CB8AC3E}">
        <p14:creationId xmlns:p14="http://schemas.microsoft.com/office/powerpoint/2010/main" val="5148604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26" y="4067986"/>
            <a:ext cx="8114175" cy="279001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9826" y="121919"/>
            <a:ext cx="8114174" cy="49072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Во всем мире идут дискусии об оптимизации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здравоохранения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, по мнению большинства экспертов, реформирование   считается успешным, если за основу берется положительная практика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, устраивающ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ая и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 власть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и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/>
                <a:cs typeface="Corbel"/>
              </a:rPr>
              <a:t>общество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В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 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России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 реформирование 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здравоохранения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 началось с 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принятия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 закона о 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медицинском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 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страховании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  <a:t>и реализации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orbel" panose="020B0503020204020204" pitchFamily="34" charset="0"/>
                <a:cs typeface="Corbel"/>
              </a:rPr>
              <a:t>г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  <a:t>осударственной программы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  <a:t>«РАЗВИТИЯ ЗДРАВООХРАНЕНИЯ»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cs typeface="Corbel"/>
              </a:rPr>
              <a:t>Процесс развития здравоохранения находится под чутким контролем главы государства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/>
                <a:cs typeface="Corbel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/>
                <a:cs typeface="Corbel"/>
              </a:rPr>
            </a:br>
            <a:endParaRPr lang="ru-RU" sz="2200" b="1" dirty="0">
              <a:solidFill>
                <a:schemeClr val="bg2">
                  <a:lumMod val="1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4043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0759" y="0"/>
            <a:ext cx="79896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На рабочей встрече Президента РФ с Министром здравоохранения (10 марта 2016г)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7933" y="1136124"/>
            <a:ext cx="8199992" cy="264217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В.И. Скворцова доложила о текущей ситуации в здравоохранении, по результатам внедрения программы «Развития здравоохранения», и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тметила положительные результаты снижения младенческой и материнской смертности, а так же снижение смертности трудоспособного населения.</a:t>
            </a:r>
          </a:p>
          <a:p>
            <a:pPr marL="82296" indent="0">
              <a:buNone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17" y="2963963"/>
            <a:ext cx="5281243" cy="339223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6834" y="6452347"/>
            <a:ext cx="8127167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hlinkClick r:id="rId5"/>
              </a:rPr>
              <a:t>https://</a:t>
            </a:r>
            <a:r>
              <a:rPr lang="en-US" sz="10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hlinkClick r:id="rId5"/>
              </a:rPr>
              <a:t>www.rosminzdrav.ru/news/2016/03/10/2828-rabochaya-vstrecha-prezidenta-s-ministrom-veronikoy-skvortsovoy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endParaRPr lang="ru-RU" sz="1000" b="1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1416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4" y="1716110"/>
            <a:ext cx="8184447" cy="51418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9555" y="0"/>
            <a:ext cx="8184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На последнем заседание Совета по стратегическому развитию (13.07.16г) Президентом РФ были обозначены основные подходы к формированию и реализации приоритетных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проектов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47935" y="6573645"/>
            <a:ext cx="8148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  <a:hlinkClick r:id="rId5"/>
              </a:rPr>
              <a:t>http://</a:t>
            </a:r>
            <a:r>
              <a:rPr lang="en-US" sz="10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  <a:hlinkClick r:id="rId5"/>
              </a:rPr>
              <a:t>www.kremlin.ru/events/president/news/52504/audios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  <a:p>
            <a:endParaRPr lang="ru-RU" sz="1000" b="1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574129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5" y="50623"/>
            <a:ext cx="8196067" cy="1392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31227"/>
                </a:solidFill>
              </a:rPr>
              <a:t>Нельзя не отметить, что произошло много перемен: сегодня, практическое </a:t>
            </a:r>
            <a:r>
              <a:rPr lang="ru-RU" sz="2700" b="1" dirty="0">
                <a:solidFill>
                  <a:srgbClr val="031227"/>
                </a:solidFill>
              </a:rPr>
              <a:t>здравоохранение </a:t>
            </a:r>
            <a:r>
              <a:rPr lang="ru-RU" sz="2700" b="1" dirty="0" smtClean="0">
                <a:solidFill>
                  <a:srgbClr val="031227"/>
                </a:solidFill>
              </a:rPr>
              <a:t>кардинально </a:t>
            </a:r>
            <a:r>
              <a:rPr lang="ru-RU" sz="2700" b="1" dirty="0">
                <a:solidFill>
                  <a:srgbClr val="031227"/>
                </a:solidFill>
              </a:rPr>
              <a:t>отличается от середины 2000-х </a:t>
            </a:r>
            <a:r>
              <a:rPr lang="ru-RU" sz="2700" b="1" dirty="0" smtClean="0">
                <a:solidFill>
                  <a:srgbClr val="031227"/>
                </a:solidFill>
              </a:rPr>
              <a:t>годов, НО тем не менее….</a:t>
            </a:r>
            <a:r>
              <a:rPr lang="ru-RU" sz="2700" b="1" dirty="0">
                <a:solidFill>
                  <a:srgbClr val="031227"/>
                </a:solidFill>
              </a:rPr>
              <a:t/>
            </a:r>
            <a:br>
              <a:rPr lang="ru-RU" sz="2700" b="1" dirty="0">
                <a:solidFill>
                  <a:srgbClr val="031227"/>
                </a:solidFill>
              </a:rPr>
            </a:br>
            <a:endParaRPr lang="ru-RU" sz="2700" b="1" dirty="0">
              <a:solidFill>
                <a:srgbClr val="031227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281" b="37854"/>
          <a:stretch/>
        </p:blipFill>
        <p:spPr>
          <a:xfrm>
            <a:off x="947933" y="1153592"/>
            <a:ext cx="8196067" cy="1795646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25993" y="2949238"/>
            <a:ext cx="81180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во Всемирном рейтинге по здоровью (по данным от 23.09.2016г), Россия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заняла 119-е место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из 188), составленном по 33 «медицинским» индикаторам устойчивого развития. На одном уровне с Россией оказались Сирия и Украина, впереди — КНДР 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Гондурас.</a:t>
            </a:r>
          </a:p>
          <a:p>
            <a:pPr marL="82296" indent="0" algn="just">
              <a:buNone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Среди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критериев, которые учитывались при ранжировании стран, — детская и младенческая смертность, смертность в дорожно-транспортных происшествиях, избыточный вес у детей, уровень потребления алкоголя 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табакокурения,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заболеваемость ВИЧ, туберкулезом и гепатитом B, число самоубийств. Кроме того, эксперты смотрели на смертность от насильственных действий и смертность в войнах. </a:t>
            </a:r>
            <a:endParaRPr lang="ru-RU" sz="19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 algn="just">
              <a:buNone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Расчет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по каждому критерию велся на основе анализа ситуации с 1990 по 2015 год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000" b="1" dirty="0">
                <a:hlinkClick r:id="rId5"/>
              </a:rPr>
              <a:t>http://</a:t>
            </a:r>
            <a:r>
              <a:rPr lang="ru-RU" sz="1000" b="1" dirty="0" smtClean="0">
                <a:hlinkClick r:id="rId5"/>
              </a:rPr>
              <a:t>www.rbc.ru/economics/22/09/2016/57e3d0579a7947570e0e0e46</a:t>
            </a:r>
            <a:endParaRPr lang="ru-RU" sz="1000" b="1" dirty="0" smtClean="0"/>
          </a:p>
          <a:p>
            <a:pPr marL="82296" indent="0">
              <a:buNone/>
            </a:pP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52976484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459" y="205225"/>
            <a:ext cx="8017727" cy="10314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«Число россиян, негативно оценивающих состояние отечественного здравоохранения, с 2011 года снизилось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936" y="1230308"/>
            <a:ext cx="8151541" cy="575402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По мнению наших соотечественников дела в сфере здравоохранения вроде бы стали лучше, по крайней мере, наиболее популярная оценка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«ПЛОХО» сменилось на «УДОВЛЕТВОРИТЕЛЬНО»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Состояние здравоохранения и состояние здоровья, или качество получаемых услуг,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совсем ни одно и то же!</a:t>
            </a:r>
          </a:p>
          <a:p>
            <a:pPr marL="82296" indent="0">
              <a:buNone/>
            </a:pPr>
            <a:endParaRPr lang="ru-RU" sz="20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Обратившись к общероссийской выборке общественного мнения, относительно ситуации в здравоохранении (2015 г) выяснилось, что:</a:t>
            </a:r>
          </a:p>
          <a:p>
            <a:pPr algn="just">
              <a:buFont typeface="Wingdings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65%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считают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>низким качество медицинских услуг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и 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>профессиональной подготовки врачей</a:t>
            </a:r>
          </a:p>
          <a:p>
            <a:pPr algn="just">
              <a:buFont typeface="Wingdings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более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30%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опрошенных </a:t>
            </a:r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</a:rPr>
              <a:t>сталкивались с проблемами при обращении за медицинской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>помощью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38%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>россиян в случае болезни не обращаются в ЛПУ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объясняя это плохой организацией работы и недоверием, нелюбовью к врачам!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5414" r="100000">
                        <a14:foregroundMark x1="82957" y1="19697" x2="82957" y2="19697"/>
                        <a14:foregroundMark x1="84211" y1="4545" x2="84211" y2="4545"/>
                        <a14:foregroundMark x1="92481" y1="63131" x2="92481" y2="63131"/>
                        <a14:foregroundMark x1="82957" y1="54040" x2="82957" y2="54040"/>
                        <a14:foregroundMark x1="84461" y1="66162" x2="84461" y2="66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5"/>
          <a:stretch/>
        </p:blipFill>
        <p:spPr bwMode="auto">
          <a:xfrm>
            <a:off x="-46557" y="4187656"/>
            <a:ext cx="994493" cy="14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90481" y="6283404"/>
            <a:ext cx="8006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Corbel" panose="020B0503020204020204" pitchFamily="34" charset="0"/>
                <a:hlinkClick r:id="rId5"/>
              </a:rPr>
              <a:t>http://</a:t>
            </a:r>
            <a:r>
              <a:rPr lang="en-US" sz="1000" b="1" dirty="0" smtClean="0">
                <a:latin typeface="Corbel" panose="020B0503020204020204" pitchFamily="34" charset="0"/>
                <a:hlinkClick r:id="rId5"/>
              </a:rPr>
              <a:t>www.levada.ru/cp/wp-content/uploads/2016/07/vom-3-4-2015.pdf</a:t>
            </a:r>
            <a:endParaRPr lang="ru-RU" sz="1000" b="1" dirty="0" smtClean="0">
              <a:latin typeface="Corbel" panose="020B0503020204020204" pitchFamily="34" charset="0"/>
            </a:endParaRPr>
          </a:p>
          <a:p>
            <a:r>
              <a:rPr lang="en-US" sz="1000" b="1" dirty="0">
                <a:latin typeface="Corbel" panose="020B0503020204020204" pitchFamily="34" charset="0"/>
                <a:hlinkClick r:id="rId6"/>
              </a:rPr>
              <a:t>http://</a:t>
            </a:r>
            <a:r>
              <a:rPr lang="en-US" sz="1000" b="1" dirty="0" smtClean="0">
                <a:latin typeface="Corbel" panose="020B0503020204020204" pitchFamily="34" charset="0"/>
                <a:hlinkClick r:id="rId6"/>
              </a:rPr>
              <a:t>www.wciom.ru/fileadmin/file/reports_conferences/2015/2015-09-02-zdravoohranenie.pdf</a:t>
            </a:r>
            <a:endParaRPr lang="ru-RU" sz="1000" b="1" dirty="0" smtClean="0">
              <a:latin typeface="Corbel" panose="020B0503020204020204" pitchFamily="34" charset="0"/>
            </a:endParaRPr>
          </a:p>
          <a:p>
            <a:endParaRPr lang="ru-RU" sz="1000" b="1" dirty="0" smtClean="0">
              <a:latin typeface="Corbel" panose="020B0503020204020204" pitchFamily="34" charset="0"/>
            </a:endParaRPr>
          </a:p>
          <a:p>
            <a:endParaRPr lang="ru-RU" sz="1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034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2188" y="0"/>
            <a:ext cx="8151812" cy="6523038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Согласно данным Росстата за 2015 год, </a:t>
            </a:r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</a:rPr>
              <a:t>рождаемость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 сравнению с аналогичным периодом прошлого года </a:t>
            </a:r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</a:rPr>
              <a:t>снизилась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, естественная убыль населения </a:t>
            </a:r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</a:rPr>
              <a:t>увеличилась, смертность возросла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.  </a:t>
            </a:r>
          </a:p>
          <a:p>
            <a:pPr marL="82296" indent="0">
              <a:buNone/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Причины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которые </a:t>
            </a:r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</a:rPr>
              <a:t>могут привести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и уже приводят к этому: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возросшие требования к избирательности госпитализации больных, связанные в том числе,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 сокращением числа медучреждений и неправильной организацией оказания медицинской помощи;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низкая обеспеченность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населения медицинскими работниками. </a:t>
            </a: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>
              <a:buNone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 госпрограмме «Развитие здравоохранения» в качестве нормы заявлено целевое соотношение к 2020 году должно быть таким: 44,8 врача на 10 тыс. населения).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5414" r="100000">
                        <a14:foregroundMark x1="82957" y1="19697" x2="82957" y2="19697"/>
                        <a14:foregroundMark x1="84211" y1="4545" x2="84211" y2="4545"/>
                        <a14:foregroundMark x1="92481" y1="63131" x2="92481" y2="63131"/>
                        <a14:foregroundMark x1="82957" y1="54040" x2="82957" y2="54040"/>
                        <a14:foregroundMark x1="84461" y1="66162" x2="84461" y2="66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5"/>
          <a:stretch/>
        </p:blipFill>
        <p:spPr bwMode="auto">
          <a:xfrm>
            <a:off x="-46559" y="1454734"/>
            <a:ext cx="994493" cy="14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47934" y="6457890"/>
            <a:ext cx="8149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Corbel" panose="020B0503020204020204" pitchFamily="34" charset="0"/>
                <a:hlinkClick r:id="rId6"/>
              </a:rPr>
              <a:t>http</a:t>
            </a:r>
            <a:r>
              <a:rPr lang="en-US" sz="1000" b="1" dirty="0">
                <a:latin typeface="Corbel" panose="020B0503020204020204" pitchFamily="34" charset="0"/>
                <a:hlinkClick r:id="rId6"/>
              </a:rPr>
              <a:t>://</a:t>
            </a:r>
            <a:r>
              <a:rPr lang="en-US" sz="1000" b="1" dirty="0" smtClean="0">
                <a:latin typeface="Corbel" panose="020B0503020204020204" pitchFamily="34" charset="0"/>
                <a:hlinkClick r:id="rId6"/>
              </a:rPr>
              <a:t>www.gks.ru/free_doc/2015/demo/edn03-15.htm</a:t>
            </a:r>
            <a:endParaRPr lang="ru-RU" sz="1000" b="1" dirty="0" smtClean="0">
              <a:latin typeface="Corbel" panose="020B0503020204020204" pitchFamily="34" charset="0"/>
            </a:endParaRPr>
          </a:p>
          <a:p>
            <a:r>
              <a:rPr lang="en-US" sz="1000" b="1" dirty="0">
                <a:latin typeface="Corbel" panose="020B0503020204020204" pitchFamily="34" charset="0"/>
                <a:hlinkClick r:id="rId7"/>
              </a:rPr>
              <a:t>http://</a:t>
            </a:r>
            <a:r>
              <a:rPr lang="en-US" sz="1000" b="1" dirty="0" smtClean="0">
                <a:latin typeface="Corbel" panose="020B0503020204020204" pitchFamily="34" charset="0"/>
                <a:hlinkClick r:id="rId7"/>
              </a:rPr>
              <a:t>www.levada.ru/cp/wp-content/uploads/2016/07/vom-3-4-2015.pdf</a:t>
            </a:r>
            <a:endParaRPr lang="ru-RU" sz="1000" b="1" dirty="0" smtClean="0">
              <a:latin typeface="Corbel" panose="020B0503020204020204" pitchFamily="34" charset="0"/>
            </a:endParaRPr>
          </a:p>
          <a:p>
            <a:endParaRPr lang="ru-RU" sz="1000" b="1" dirty="0">
              <a:latin typeface="Corbel" panose="020B0503020204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4571013"/>
              </p:ext>
            </p:extLst>
          </p:nvPr>
        </p:nvGraphicFramePr>
        <p:xfrm>
          <a:off x="947936" y="2937846"/>
          <a:ext cx="8102946" cy="267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5304572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8" y="4087434"/>
            <a:ext cx="4315522" cy="277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2188" y="0"/>
            <a:ext cx="8151812" cy="652303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Согласно данным социологического опроса, проведенного Фондом «Общественное мнение», </a:t>
            </a:r>
          </a:p>
          <a:p>
            <a:pPr marL="82296" indent="0"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 июле 2015г  </a:t>
            </a:r>
          </a:p>
          <a:p>
            <a:pPr marL="82296" indent="0" algn="just">
              <a:buNone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(в исследовательскую группу вошли 1500 респондентов </a:t>
            </a:r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</a:rPr>
              <a:t>с медицинским образованием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, из 53 субъектов РФ)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414" r="100000">
                        <a14:foregroundMark x1="82957" y1="19697" x2="82957" y2="19697"/>
                        <a14:foregroundMark x1="84211" y1="4545" x2="84211" y2="4545"/>
                        <a14:foregroundMark x1="92481" y1="63131" x2="92481" y2="63131"/>
                        <a14:foregroundMark x1="82957" y1="54040" x2="82957" y2="54040"/>
                        <a14:foregroundMark x1="84461" y1="66162" x2="84461" y2="66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5"/>
          <a:stretch/>
        </p:blipFill>
        <p:spPr bwMode="auto">
          <a:xfrm>
            <a:off x="1" y="1924551"/>
            <a:ext cx="994493" cy="14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92188" y="6250481"/>
            <a:ext cx="36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Corbel" panose="020B0503020204020204" pitchFamily="34" charset="0"/>
                <a:hlinkClick r:id="rId7"/>
              </a:rPr>
              <a:t>http://</a:t>
            </a:r>
            <a:r>
              <a:rPr lang="en-US" sz="1000" b="1" dirty="0" smtClean="0">
                <a:latin typeface="Corbel" panose="020B0503020204020204" pitchFamily="34" charset="0"/>
                <a:hlinkClick r:id="rId7"/>
              </a:rPr>
              <a:t>bd.fom.ru/pdf/d28zd15.pdf</a:t>
            </a:r>
            <a:endParaRPr lang="ru-RU" sz="1000" b="1" dirty="0" smtClean="0">
              <a:latin typeface="Corbel" panose="020B0503020204020204" pitchFamily="34" charset="0"/>
            </a:endParaRPr>
          </a:p>
          <a:p>
            <a:endParaRPr lang="ru-RU" sz="1000" b="1" dirty="0">
              <a:latin typeface="Corbel" panose="020B05030202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188" y="2183386"/>
            <a:ext cx="8151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Исследование </a:t>
            </a:r>
            <a:r>
              <a:rPr lang="ru-RU" sz="2200" dirty="0"/>
              <a:t>показало, что медицинские работники, зная «изнанку» этой сферы, </a:t>
            </a:r>
            <a:r>
              <a:rPr lang="ru-RU" sz="2200" b="1" dirty="0"/>
              <a:t>оценивают состояние здравоохранения более </a:t>
            </a:r>
            <a:r>
              <a:rPr lang="ru-RU" sz="2200" b="1" dirty="0" smtClean="0"/>
              <a:t>негативно (87%)</a:t>
            </a:r>
            <a:r>
              <a:rPr lang="ru-RU" sz="2200" dirty="0" smtClean="0"/>
              <a:t>, </a:t>
            </a:r>
            <a:r>
              <a:rPr lang="ru-RU" sz="2200" dirty="0"/>
              <a:t>чем те, кто с медициной не связан в силу профессии. </a:t>
            </a:r>
            <a:endParaRPr lang="ru-RU" sz="2200" dirty="0" smtClean="0"/>
          </a:p>
          <a:p>
            <a:pPr algn="just"/>
            <a:r>
              <a:rPr lang="ru-RU" sz="2200" dirty="0" smtClean="0"/>
              <a:t>Почти </a:t>
            </a:r>
            <a:r>
              <a:rPr lang="ru-RU" sz="2200" dirty="0"/>
              <a:t>каждый второй </a:t>
            </a:r>
            <a:r>
              <a:rPr lang="ru-RU" sz="2200" i="1" u="sng" dirty="0"/>
              <a:t>медицинский работник </a:t>
            </a:r>
            <a:r>
              <a:rPr lang="ru-RU" sz="2200" dirty="0"/>
              <a:t>заявил в ходе опроса о том, что в российском здравоохранении дела обстоят плохо, каждый третий считает ситуацию удовлетворительной, а позитивную оценку дали лишь </a:t>
            </a:r>
            <a:r>
              <a:rPr lang="ru-RU" sz="2200" b="1" dirty="0"/>
              <a:t>13% респондентов с медицинским образованием.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415304572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7936" y="301082"/>
            <a:ext cx="8196064" cy="111655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На сегодня, с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учетом российских территорий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огромного потока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больных,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врачей и среднего медицинского персонала нам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не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хватает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</a:br>
            <a:endParaRPr lang="ru-RU" sz="2400" b="1" dirty="0">
              <a:latin typeface="Corbel"/>
              <a:cs typeface="Corbel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7865"/>
            <a:ext cx="947935" cy="665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49350" y="1417637"/>
            <a:ext cx="5394650" cy="5335408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мощности системы российского здравоохранения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, т.е. возможность обслужить потоки больных в единицу времени,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которая определяются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обеспеченностью медицинскими кадрами и стационарными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койками, на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30-50%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ниже,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чем в развитых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странах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Font typeface="Wingdings" charset="2"/>
              <a:buChar char="ü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В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связи с чем, медицинскому персоналу приходится работать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с большой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нагрузкой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        (~ 1,5–2 ставки),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не говоря уж о дополнительных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обязанностях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</a:br>
            <a:endParaRPr lang="ru-RU" sz="2200" dirty="0" smtClean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8" y="1417638"/>
            <a:ext cx="2689902" cy="47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7382" y="6383098"/>
            <a:ext cx="8126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Corbel" panose="020B0503020204020204" pitchFamily="34" charset="0"/>
                <a:hlinkClick r:id="rId5"/>
              </a:rPr>
              <a:t>https://www.rosminzdrav.ru/news/2016/04/20/2903-vystuplenie-ministra-veroniki-skvortsovoy-na-rasshirennom-zasedanii-kollegii-minzdrava-rossii</a:t>
            </a:r>
            <a:endParaRPr lang="ru-RU" sz="1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77139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Солнцестояние.thmx</Template>
  <TotalTime>2494</TotalTime>
  <Words>1097</Words>
  <Application>Microsoft Macintosh PowerPoint</Application>
  <PresentationFormat>Экран (4:3)</PresentationFormat>
  <Paragraphs>119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«Перспективы развития  среднего медицинского персонала.  Новый взгляд на практическое здравоохранение» </vt:lpstr>
      <vt:lpstr>Во всем мире идут дискусии об оптимизации здравоохранения, по мнению большинства экспертов, реформирование   считается успешным, если за основу берется положительная практика, устраивающая и власть и общество В России реформирование  здравоохранения началось с принятия закона о  медицинском  страховании и реализации государственной программы  «РАЗВИТИЯ ЗДРАВООХРАНЕНИЯ»   Процесс развития здравоохранения находится под чутким контролем главы государства </vt:lpstr>
      <vt:lpstr>На рабочей встрече Президента РФ с Министром здравоохранения (10 марта 2016г)</vt:lpstr>
      <vt:lpstr>Презентация PowerPoint</vt:lpstr>
      <vt:lpstr>Нельзя не отметить, что произошло много перемен: сегодня, практическое здравоохранение кардинально отличается от середины 2000-х годов, НО тем не менее…. </vt:lpstr>
      <vt:lpstr>«Число россиян, негативно оценивающих состояние отечественного здравоохранения, с 2011 года снизилось»  </vt:lpstr>
      <vt:lpstr>Презентация PowerPoint</vt:lpstr>
      <vt:lpstr>Презентация PowerPoint</vt:lpstr>
      <vt:lpstr>На сегодня, с учетом российских территорий и огромного потока больных, врачей и среднего медицинского персонала нам не хватает  </vt:lpstr>
      <vt:lpstr>Сегодня (по состоянию на 1 января 2016 г) в медицинских организациях работает 543,6 тысячи врачей и 1,3 миллиона медработников со средним медицинским образованием, что на 42% больше врачей  </vt:lpstr>
      <vt:lpstr>Положительные изменения ситуации в ближайшее время  НЕ ОЖИДАЮТСЯ</vt:lpstr>
      <vt:lpstr>Пришло время  выделить средний медицинский персонал в самостоятельную структуру здравоохранения</vt:lpstr>
      <vt:lpstr>Учитывая количественное соотношение «ВРАЧ – СМП»</vt:lpstr>
      <vt:lpstr>Средний медицинский персонал  САМОСТОЯТЕЛЬНО МОЖЕТ  взять на себя следующие направления:</vt:lpstr>
      <vt:lpstr>У нас есть ОБЩАЯ, ОБЪЕДИНЯЮЩАЯ ИДЕЯ  для продвижения  интересов и достижения целей  нужна только КОНСОЛИДАЦИЯ!  </vt:lpstr>
      <vt:lpstr>Однако, чтобы занять ведущие позиции придется провести всесторонний анализ деятельности,  а возможно, и вовсе пересмотреть ее полностью!   Необходимо привести стратегию своей работы в соответствие с задачами по развитию здравоохранения!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</dc:creator>
  <cp:lastModifiedBy>iMac</cp:lastModifiedBy>
  <cp:revision>120</cp:revision>
  <dcterms:created xsi:type="dcterms:W3CDTF">2016-09-15T19:35:16Z</dcterms:created>
  <dcterms:modified xsi:type="dcterms:W3CDTF">2016-09-27T05:03:22Z</dcterms:modified>
</cp:coreProperties>
</file>