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7" r:id="rId2"/>
    <p:sldId id="290" r:id="rId3"/>
    <p:sldId id="291" r:id="rId4"/>
    <p:sldId id="285" r:id="rId5"/>
    <p:sldId id="289" r:id="rId6"/>
    <p:sldId id="293" r:id="rId7"/>
    <p:sldId id="294" r:id="rId8"/>
    <p:sldId id="283" r:id="rId9"/>
    <p:sldId id="284" r:id="rId10"/>
    <p:sldId id="275" r:id="rId11"/>
    <p:sldId id="276" r:id="rId12"/>
    <p:sldId id="296" r:id="rId13"/>
    <p:sldId id="298" r:id="rId14"/>
    <p:sldId id="297" r:id="rId15"/>
    <p:sldId id="299" r:id="rId16"/>
    <p:sldId id="300" r:id="rId17"/>
    <p:sldId id="277" r:id="rId18"/>
    <p:sldId id="273" r:id="rId19"/>
    <p:sldId id="266" r:id="rId20"/>
    <p:sldId id="271" r:id="rId21"/>
    <p:sldId id="278" r:id="rId22"/>
    <p:sldId id="280" r:id="rId23"/>
    <p:sldId id="287" r:id="rId24"/>
    <p:sldId id="286" r:id="rId25"/>
    <p:sldId id="281" r:id="rId26"/>
    <p:sldId id="292" r:id="rId27"/>
    <p:sldId id="301" r:id="rId28"/>
    <p:sldId id="303" r:id="rId29"/>
    <p:sldId id="269" r:id="rId30"/>
  </p:sldIdLst>
  <p:sldSz cx="9144000" cy="6858000" type="screen4x3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>
        <p:scale>
          <a:sx n="93" d="100"/>
          <a:sy n="93" d="100"/>
        </p:scale>
        <p:origin x="-40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shkina\Local%20Settings\Temporary%20Internet%20Files\Content.Outlook\LMZTFJ3L\&#1058;&#1072;&#1073;&#1083;&#1080;&#1094;&#1072;%201%20&#1086;&#1090;%203%20&#1089;&#1077;&#1085;&#1090;&#1103;&#1073;&#1088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shkina\Local%20Settings\Temporary%20Internet%20Files\Content.Outlook\LMZTFJ3L\&#1058;&#1072;&#1073;&#1083;&#1080;&#1094;&#1072;%201%20&#1086;&#1090;%203%20&#1089;&#1077;&#1085;&#1090;&#1103;&#1073;&#1088;&#110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shkina\Local%20Settings\Temporary%20Internet%20Files\Content.Outlook\LMZTFJ3L\&#1058;&#1072;&#1073;&#1083;&#1080;&#1094;&#1072;%201%20&#1086;&#1090;%203%20&#1089;&#1077;&#1085;&#1090;&#1103;&#1073;&#1088;&#110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shkina\Local%20Settings\Temporary%20Internet%20Files\Content.Outlook\LMZTFJ3L\&#1058;&#1072;&#1073;&#1083;&#1080;&#1094;&#1072;%201%20&#1086;&#1090;%203%20&#1089;&#1077;&#1085;&#1090;&#1103;&#1073;&#1088;&#110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shkina\Local%20Settings\Temporary%20Internet%20Files\Content.Outlook\LMZTFJ3L\&#1058;&#1072;&#1073;&#1083;&#1080;&#1094;&#1072;%201%20&#1086;&#1090;%203%20&#1089;&#1077;&#1085;&#1090;&#1103;&#1073;&#1088;&#1103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shkina\Local%20Settings\Temporary%20Internet%20Files\Content.Outlook\LMZTFJ3L\&#1058;&#1072;&#1073;&#1083;&#1080;&#1094;&#1072;%201%20&#1086;&#1090;%203%20&#1089;&#1077;&#1085;&#1090;&#1103;&#1073;&#1088;&#1103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us\Desktop\&#1076;&#1086;&#1082;&#1091;&#1084;&#1077;&#1085;&#1090;&#1099;\&#1053;&#1048;&#1048;%20&#1087;&#1088;&#1086;&#1092;%20&#1084;&#1077;&#1076;\&#1041;&#1086;&#1081;&#1094;&#1086;&#1074;\&#1079;&#1072;&#1076;&#1072;&#1085;&#1080;&#1077;%20&#1080;&#1102;&#1083;&#1100;%202014\10.07.2014%20&#1089;&#1084;&#1077;&#1088;&#1090;&#1085;&#1086;&#1089;&#1090;&#1100;%20&#1048;&#1041;&#1057;%20,%20&#1086;&#1085;&#1082;&#1086;%201970-2012.xlsx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90;&#1072;&#1083;&#1080;&#1103;\Desktop\&#1054;&#1087;&#1077;&#1088;&#1072;&#1090;&#1080;&#1074;&#1085;&#1099;&#1081;%20&#1055;&#1083;&#1072;&#1085;%20&#1084;&#1077;&#1088;&#1086;&#1087;&#1088;&#1080;&#1103;&#1090;&#1080;&#1081;%20&#1085;&#1072;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53604727679931"/>
          <c:y val="2.3350875735840597E-2"/>
          <c:w val="0.84846395272320152"/>
          <c:h val="0.87423650957114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Лист1!$B$64:$D$64</c:f>
              <c:strCache>
                <c:ptCount val="1"/>
                <c:pt idx="0">
                  <c:v>397,4 346,0 291,0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Лист1!$C$1:$E$1</c:f>
              <c:numCache>
                <c:formatCode>General</c:formatCode>
                <c:ptCount val="3"/>
                <c:pt idx="0">
                  <c:v>2011</c:v>
                </c:pt>
                <c:pt idx="1">
                  <c:v>2015</c:v>
                </c:pt>
                <c:pt idx="2">
                  <c:v>2020</c:v>
                </c:pt>
              </c:numCache>
            </c:numRef>
          </c:cat>
          <c:val>
            <c:numRef>
              <c:f>Лист1!$B$64:$D$64</c:f>
              <c:numCache>
                <c:formatCode>0.0</c:formatCode>
                <c:ptCount val="3"/>
                <c:pt idx="0">
                  <c:v>397.4</c:v>
                </c:pt>
                <c:pt idx="1">
                  <c:v>346</c:v>
                </c:pt>
                <c:pt idx="2">
                  <c:v>291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F6-4B4B-8DE9-EBFE6B631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635200"/>
        <c:axId val="83637376"/>
      </c:barChart>
      <c:lineChart>
        <c:grouping val="standard"/>
        <c:varyColors val="0"/>
        <c:ser>
          <c:idx val="1"/>
          <c:order val="1"/>
          <c:tx>
            <c:strRef>
              <c:f>Лист1!$A$59</c:f>
              <c:strCache>
                <c:ptCount val="1"/>
                <c:pt idx="0">
                  <c:v>Охват санаторно-курортным лечением пациентов</c:v>
                </c:pt>
              </c:strCache>
            </c:strRef>
          </c:tx>
          <c:spPr>
            <a:ln w="1905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rgbClr val="C00000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Лист1!$A$2:$A$4</c:f>
              <c:strCache>
                <c:ptCount val="3"/>
                <c:pt idx="0">
                  <c:v>Охват профилактическими медицинскими осмотрами детей</c:v>
                </c:pt>
                <c:pt idx="1">
                  <c:v>Распространенность ожирения среди взрослого населения  (индекс массы тела более 30 кг/кв.м.)</c:v>
                </c:pt>
                <c:pt idx="2">
                  <c:v>Распространенность повышенного артериального давления среди взрослого населения</c:v>
                </c:pt>
              </c:strCache>
            </c:strRef>
          </c:cat>
          <c:val>
            <c:numRef>
              <c:f>Лист1!$B$64:$D$64</c:f>
              <c:numCache>
                <c:formatCode>0.0</c:formatCode>
                <c:ptCount val="3"/>
                <c:pt idx="0">
                  <c:v>397.4</c:v>
                </c:pt>
                <c:pt idx="1">
                  <c:v>346</c:v>
                </c:pt>
                <c:pt idx="2">
                  <c:v>291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FF6-4B4B-8DE9-EBFE6B631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635200"/>
        <c:axId val="83637376"/>
      </c:lineChart>
      <c:catAx>
        <c:axId val="8363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3637376"/>
        <c:crosses val="autoZero"/>
        <c:auto val="1"/>
        <c:lblAlgn val="ctr"/>
        <c:lblOffset val="100"/>
        <c:noMultiLvlLbl val="0"/>
      </c:catAx>
      <c:valAx>
        <c:axId val="8363737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3635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53604727679931"/>
          <c:y val="2.3350875735840597E-2"/>
          <c:w val="0.84846395272320152"/>
          <c:h val="0.87423650957114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Лист1!$B$65:$D$65</c:f>
              <c:strCache>
                <c:ptCount val="1"/>
                <c:pt idx="0">
                  <c:v>232,8 202,7 170,5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Лист1!$C$1:$E$1</c:f>
              <c:numCache>
                <c:formatCode>General</c:formatCode>
                <c:ptCount val="3"/>
                <c:pt idx="0">
                  <c:v>2011</c:v>
                </c:pt>
                <c:pt idx="1">
                  <c:v>2015</c:v>
                </c:pt>
                <c:pt idx="2">
                  <c:v>2020</c:v>
                </c:pt>
              </c:numCache>
            </c:numRef>
          </c:cat>
          <c:val>
            <c:numRef>
              <c:f>Лист1!$B$65:$D$65</c:f>
              <c:numCache>
                <c:formatCode>0.0</c:formatCode>
                <c:ptCount val="3"/>
                <c:pt idx="0">
                  <c:v>232.8</c:v>
                </c:pt>
                <c:pt idx="1">
                  <c:v>202.7</c:v>
                </c:pt>
                <c:pt idx="2">
                  <c:v>170.5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05-4524-B2DB-7856D2717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663104"/>
        <c:axId val="83677568"/>
      </c:barChart>
      <c:lineChart>
        <c:grouping val="standard"/>
        <c:varyColors val="0"/>
        <c:ser>
          <c:idx val="1"/>
          <c:order val="1"/>
          <c:tx>
            <c:strRef>
              <c:f>Лист1!$A$59</c:f>
              <c:strCache>
                <c:ptCount val="1"/>
                <c:pt idx="0">
                  <c:v>Охват санаторно-курортным лечением пациентов</c:v>
                </c:pt>
              </c:strCache>
            </c:strRef>
          </c:tx>
          <c:spPr>
            <a:ln w="1905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rgbClr val="C00000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Лист1!$A$2:$A$4</c:f>
              <c:strCache>
                <c:ptCount val="3"/>
                <c:pt idx="0">
                  <c:v>Охват профилактическими медицинскими осмотрами детей</c:v>
                </c:pt>
                <c:pt idx="1">
                  <c:v>Распространенность ожирения среди взрослого населения  (индекс массы тела более 30 кг/кв.м.)</c:v>
                </c:pt>
                <c:pt idx="2">
                  <c:v>Распространенность повышенного артериального давления среди взрослого населения</c:v>
                </c:pt>
              </c:strCache>
            </c:strRef>
          </c:cat>
          <c:val>
            <c:numRef>
              <c:f>Лист1!$B$65:$D$65</c:f>
              <c:numCache>
                <c:formatCode>0.0</c:formatCode>
                <c:ptCount val="3"/>
                <c:pt idx="0">
                  <c:v>232.8</c:v>
                </c:pt>
                <c:pt idx="1">
                  <c:v>202.7</c:v>
                </c:pt>
                <c:pt idx="2">
                  <c:v>170.5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C05-4524-B2DB-7856D2717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663104"/>
        <c:axId val="83677568"/>
      </c:lineChart>
      <c:catAx>
        <c:axId val="8366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3677568"/>
        <c:crosses val="autoZero"/>
        <c:auto val="1"/>
        <c:lblAlgn val="ctr"/>
        <c:lblOffset val="100"/>
        <c:noMultiLvlLbl val="0"/>
      </c:catAx>
      <c:valAx>
        <c:axId val="8367756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366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14291467614709"/>
          <c:y val="5.1553306967850716E-2"/>
          <c:w val="0.84846395272320152"/>
          <c:h val="0.87423650957114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Лист1!$B$66:$D$66</c:f>
              <c:strCache>
                <c:ptCount val="1"/>
                <c:pt idx="0">
                  <c:v>51,3 52,5 54,5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Лист1!$C$1:$E$1</c:f>
              <c:numCache>
                <c:formatCode>General</c:formatCode>
                <c:ptCount val="3"/>
                <c:pt idx="0">
                  <c:v>2011</c:v>
                </c:pt>
                <c:pt idx="1">
                  <c:v>2015</c:v>
                </c:pt>
                <c:pt idx="2">
                  <c:v>2020</c:v>
                </c:pt>
              </c:numCache>
            </c:numRef>
          </c:cat>
          <c:val>
            <c:numRef>
              <c:f>Лист1!$B$66:$D$66</c:f>
              <c:numCache>
                <c:formatCode>0.0</c:formatCode>
                <c:ptCount val="3"/>
                <c:pt idx="0">
                  <c:v>51.3</c:v>
                </c:pt>
                <c:pt idx="1">
                  <c:v>52.5</c:v>
                </c:pt>
                <c:pt idx="2">
                  <c:v>54.5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6C-4C83-A149-F1A4A6DF4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699200"/>
        <c:axId val="83701120"/>
      </c:barChart>
      <c:lineChart>
        <c:grouping val="standard"/>
        <c:varyColors val="0"/>
        <c:ser>
          <c:idx val="1"/>
          <c:order val="1"/>
          <c:tx>
            <c:strRef>
              <c:f>Лист1!$A$59</c:f>
              <c:strCache>
                <c:ptCount val="1"/>
                <c:pt idx="0">
                  <c:v>Охват санаторно-курортным лечением пациентов</c:v>
                </c:pt>
              </c:strCache>
            </c:strRef>
          </c:tx>
          <c:spPr>
            <a:ln w="1905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rgbClr val="C00000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Лист1!$A$2:$A$4</c:f>
              <c:strCache>
                <c:ptCount val="3"/>
                <c:pt idx="0">
                  <c:v>Охват профилактическими медицинскими осмотрами детей</c:v>
                </c:pt>
                <c:pt idx="1">
                  <c:v>Распространенность ожирения среди взрослого населения  (индекс массы тела более 30 кг/кв.м.)</c:v>
                </c:pt>
                <c:pt idx="2">
                  <c:v>Распространенность повышенного артериального давления среди взрослого населения</c:v>
                </c:pt>
              </c:strCache>
            </c:strRef>
          </c:cat>
          <c:val>
            <c:numRef>
              <c:f>Лист1!$B$66:$D$66</c:f>
              <c:numCache>
                <c:formatCode>0.0</c:formatCode>
                <c:ptCount val="3"/>
                <c:pt idx="0">
                  <c:v>51.3</c:v>
                </c:pt>
                <c:pt idx="1">
                  <c:v>52.5</c:v>
                </c:pt>
                <c:pt idx="2">
                  <c:v>54.5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D6C-4C83-A149-F1A4A6DF4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699200"/>
        <c:axId val="83701120"/>
      </c:lineChart>
      <c:catAx>
        <c:axId val="8369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3701120"/>
        <c:crosses val="autoZero"/>
        <c:auto val="1"/>
        <c:lblAlgn val="ctr"/>
        <c:lblOffset val="100"/>
        <c:noMultiLvlLbl val="0"/>
      </c:catAx>
      <c:valAx>
        <c:axId val="8370112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3699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53604727679931"/>
          <c:y val="2.3350875735840597E-2"/>
          <c:w val="0.84846395272320152"/>
          <c:h val="0.87423650957114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Лист1!$B$67:$D$67</c:f>
              <c:strCache>
                <c:ptCount val="1"/>
                <c:pt idx="0">
                  <c:v>27,4 25,2 21,0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Лист1!$C$1:$E$1</c:f>
              <c:numCache>
                <c:formatCode>General</c:formatCode>
                <c:ptCount val="3"/>
                <c:pt idx="0">
                  <c:v>2011</c:v>
                </c:pt>
                <c:pt idx="1">
                  <c:v>2015</c:v>
                </c:pt>
                <c:pt idx="2">
                  <c:v>2020</c:v>
                </c:pt>
              </c:numCache>
            </c:numRef>
          </c:cat>
          <c:val>
            <c:numRef>
              <c:f>Лист1!$B$67:$D$67</c:f>
              <c:numCache>
                <c:formatCode>0.0</c:formatCode>
                <c:ptCount val="3"/>
                <c:pt idx="0">
                  <c:v>27.4</c:v>
                </c:pt>
                <c:pt idx="1">
                  <c:v>25.2</c:v>
                </c:pt>
                <c:pt idx="2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45-4909-98B6-8E781E4B31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751680"/>
        <c:axId val="83753600"/>
      </c:barChart>
      <c:lineChart>
        <c:grouping val="standard"/>
        <c:varyColors val="0"/>
        <c:ser>
          <c:idx val="1"/>
          <c:order val="1"/>
          <c:tx>
            <c:strRef>
              <c:f>Лист1!$A$59</c:f>
              <c:strCache>
                <c:ptCount val="1"/>
                <c:pt idx="0">
                  <c:v>Охват санаторно-курортным лечением пациентов</c:v>
                </c:pt>
              </c:strCache>
            </c:strRef>
          </c:tx>
          <c:spPr>
            <a:ln w="1905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rgbClr val="C00000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marker>
          <c:cat>
            <c:strRef>
              <c:f>Лист1!$A$2:$A$4</c:f>
              <c:strCache>
                <c:ptCount val="3"/>
                <c:pt idx="0">
                  <c:v>Охват профилактическими медицинскими осмотрами детей</c:v>
                </c:pt>
                <c:pt idx="1">
                  <c:v>Распространенность ожирения среди взрослого населения  (индекс массы тела более 30 кг/кв.м.)</c:v>
                </c:pt>
                <c:pt idx="2">
                  <c:v>Распространенность повышенного артериального давления среди взрослого населения</c:v>
                </c:pt>
              </c:strCache>
            </c:strRef>
          </c:cat>
          <c:val>
            <c:numRef>
              <c:f>Лист1!$B$67:$D$67</c:f>
              <c:numCache>
                <c:formatCode>0.0</c:formatCode>
                <c:ptCount val="3"/>
                <c:pt idx="0">
                  <c:v>27.4</c:v>
                </c:pt>
                <c:pt idx="1">
                  <c:v>25.2</c:v>
                </c:pt>
                <c:pt idx="2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745-4909-98B6-8E781E4B31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751680"/>
        <c:axId val="83753600"/>
      </c:lineChart>
      <c:catAx>
        <c:axId val="8375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3753600"/>
        <c:crosses val="autoZero"/>
        <c:auto val="1"/>
        <c:lblAlgn val="ctr"/>
        <c:lblOffset val="100"/>
        <c:noMultiLvlLbl val="0"/>
      </c:catAx>
      <c:valAx>
        <c:axId val="8375360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3751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Лист1!$A$33</c:f>
              <c:strCache>
                <c:ptCount val="1"/>
                <c:pt idx="0">
                  <c:v>Заболеваемость дифтерией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E3-410A-A8C7-EF11A7217DC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E3-410A-A8C7-EF11A7217DC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E3-410A-A8C7-EF11A7217D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Лист1!$C$32:$E$32</c:f>
              <c:numCache>
                <c:formatCode>General</c:formatCode>
                <c:ptCount val="3"/>
                <c:pt idx="0">
                  <c:v>2011</c:v>
                </c:pt>
                <c:pt idx="1">
                  <c:v>2015</c:v>
                </c:pt>
                <c:pt idx="2">
                  <c:v>2020</c:v>
                </c:pt>
              </c:numCache>
            </c:numRef>
          </c:cat>
          <c:val>
            <c:numRef>
              <c:f>Лист1!$C$47:$E$47</c:f>
              <c:numCache>
                <c:formatCode>0.0</c:formatCode>
                <c:ptCount val="3"/>
                <c:pt idx="0">
                  <c:v>4.4000000000000004</c:v>
                </c:pt>
                <c:pt idx="1">
                  <c:v>4.0999999999999996</c:v>
                </c:pt>
                <c:pt idx="2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CE3-410A-A8C7-EF11A7217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629056"/>
        <c:axId val="93913472"/>
      </c:barChart>
      <c:lineChart>
        <c:grouping val="standard"/>
        <c:varyColors val="0"/>
        <c:ser>
          <c:idx val="1"/>
          <c:order val="1"/>
          <c:tx>
            <c:strRef>
              <c:f>Лист1!$A$33</c:f>
              <c:strCache>
                <c:ptCount val="1"/>
                <c:pt idx="0">
                  <c:v>Заболеваемость дифтерией</c:v>
                </c:pt>
              </c:strCache>
            </c:strRef>
          </c:tx>
          <c:spPr>
            <a:ln w="1905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rgbClr val="C00000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marker>
          <c:dPt>
            <c:idx val="0"/>
            <c:marker>
              <c:spPr>
                <a:noFill/>
                <a:ln w="19050">
                  <a:noFill/>
                </a:ln>
              </c:spPr>
            </c:marker>
            <c:bubble3D val="0"/>
            <c:spPr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E3-410A-A8C7-EF11A7217DC0}"/>
              </c:ext>
            </c:extLst>
          </c:dPt>
          <c:cat>
            <c:strRef>
              <c:f>Лист1!$A$2:$A$4</c:f>
              <c:strCache>
                <c:ptCount val="3"/>
                <c:pt idx="0">
                  <c:v>Охват профилактическими медицинскими осмотрами детей</c:v>
                </c:pt>
                <c:pt idx="1">
                  <c:v>Распространенность ожирения среди взрослого населения  (индекс массы тела более 30 кг/кв.м.)</c:v>
                </c:pt>
                <c:pt idx="2">
                  <c:v>Распространенность повышенного артериального давления среди взрослого населения</c:v>
                </c:pt>
              </c:strCache>
            </c:strRef>
          </c:cat>
          <c:val>
            <c:numRef>
              <c:f>Лист1!$C$47:$E$47</c:f>
              <c:numCache>
                <c:formatCode>0.0</c:formatCode>
                <c:ptCount val="3"/>
                <c:pt idx="0">
                  <c:v>4.4000000000000004</c:v>
                </c:pt>
                <c:pt idx="1">
                  <c:v>4.0999999999999996</c:v>
                </c:pt>
                <c:pt idx="2">
                  <c:v>3.9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8CE3-410A-A8C7-EF11A7217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29056"/>
        <c:axId val="93913472"/>
      </c:lineChart>
      <c:catAx>
        <c:axId val="9362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3913472"/>
        <c:crosses val="autoZero"/>
        <c:auto val="1"/>
        <c:lblAlgn val="ctr"/>
        <c:lblOffset val="100"/>
        <c:noMultiLvlLbl val="0"/>
      </c:catAx>
      <c:valAx>
        <c:axId val="9391347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3629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Лист1!$A$33</c:f>
              <c:strCache>
                <c:ptCount val="1"/>
                <c:pt idx="0">
                  <c:v>Заболеваемость дифтерией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6E-48B1-A007-F9B6BEAC94D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6E-48B1-A007-F9B6BEAC94D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6E-48B1-A007-F9B6BEAC94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Лист1!$C$32:$E$32</c:f>
              <c:numCache>
                <c:formatCode>General</c:formatCode>
                <c:ptCount val="3"/>
                <c:pt idx="0">
                  <c:v>2011</c:v>
                </c:pt>
                <c:pt idx="1">
                  <c:v>2015</c:v>
                </c:pt>
                <c:pt idx="2">
                  <c:v>2020</c:v>
                </c:pt>
              </c:numCache>
            </c:numRef>
          </c:cat>
          <c:val>
            <c:numRef>
              <c:f>Лист1!$C$49:$E$49</c:f>
              <c:numCache>
                <c:formatCode>0.0</c:formatCode>
                <c:ptCount val="3"/>
                <c:pt idx="0">
                  <c:v>7.8</c:v>
                </c:pt>
                <c:pt idx="1">
                  <c:v>6.4499999999999993</c:v>
                </c:pt>
                <c:pt idx="2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66E-48B1-A007-F9B6BEAC9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954432"/>
        <c:axId val="93955968"/>
      </c:barChart>
      <c:lineChart>
        <c:grouping val="standard"/>
        <c:varyColors val="0"/>
        <c:ser>
          <c:idx val="1"/>
          <c:order val="1"/>
          <c:tx>
            <c:strRef>
              <c:f>Лист1!$A$33</c:f>
              <c:strCache>
                <c:ptCount val="1"/>
                <c:pt idx="0">
                  <c:v>Заболеваемость дифтерией</c:v>
                </c:pt>
              </c:strCache>
            </c:strRef>
          </c:tx>
          <c:spPr>
            <a:ln w="1905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pPr>
              <a:solidFill>
                <a:srgbClr val="C00000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marker>
          <c:dPt>
            <c:idx val="0"/>
            <c:marker>
              <c:spPr>
                <a:noFill/>
                <a:ln w="19050">
                  <a:noFill/>
                </a:ln>
              </c:spPr>
            </c:marker>
            <c:bubble3D val="0"/>
            <c:spPr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66E-48B1-A007-F9B6BEAC94D4}"/>
              </c:ext>
            </c:extLst>
          </c:dPt>
          <c:cat>
            <c:strRef>
              <c:f>Лист1!$A$2:$A$4</c:f>
              <c:strCache>
                <c:ptCount val="3"/>
                <c:pt idx="0">
                  <c:v>Охват профилактическими медицинскими осмотрами детей</c:v>
                </c:pt>
                <c:pt idx="1">
                  <c:v>Распространенность ожирения среди взрослого населения  (индекс массы тела более 30 кг/кв.м.)</c:v>
                </c:pt>
                <c:pt idx="2">
                  <c:v>Распространенность повышенного артериального давления среди взрослого населения</c:v>
                </c:pt>
              </c:strCache>
            </c:strRef>
          </c:cat>
          <c:val>
            <c:numRef>
              <c:f>Лист1!$C$49:$E$49</c:f>
              <c:numCache>
                <c:formatCode>0.0</c:formatCode>
                <c:ptCount val="3"/>
                <c:pt idx="0">
                  <c:v>7.8</c:v>
                </c:pt>
                <c:pt idx="1">
                  <c:v>6.4499999999999993</c:v>
                </c:pt>
                <c:pt idx="2">
                  <c:v>5.0999999999999996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766E-48B1-A007-F9B6BEAC9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954432"/>
        <c:axId val="93955968"/>
      </c:lineChart>
      <c:catAx>
        <c:axId val="9395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3955968"/>
        <c:crosses val="autoZero"/>
        <c:auto val="1"/>
        <c:lblAlgn val="ctr"/>
        <c:lblOffset val="100"/>
        <c:noMultiLvlLbl val="0"/>
      </c:catAx>
      <c:valAx>
        <c:axId val="9395596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395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ССЗ!$B$2</c:f>
              <c:strCache>
                <c:ptCount val="1"/>
                <c:pt idx="0">
                  <c:v>Финляндия</c:v>
                </c:pt>
              </c:strCache>
            </c:strRef>
          </c:tx>
          <c:spPr>
            <a:ln w="66675" cap="rnd">
              <a:solidFill>
                <a:srgbClr val="9BBB59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ССЗ!$A$3:$A$45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cat>
          <c:val>
            <c:numRef>
              <c:f>ССЗ!$B$3:$B$45</c:f>
              <c:numCache>
                <c:formatCode>General</c:formatCode>
                <c:ptCount val="43"/>
                <c:pt idx="0">
                  <c:v>687.2</c:v>
                </c:pt>
                <c:pt idx="1">
                  <c:v>688.54</c:v>
                </c:pt>
                <c:pt idx="2">
                  <c:v>650.72</c:v>
                </c:pt>
                <c:pt idx="3">
                  <c:v>623.09</c:v>
                </c:pt>
                <c:pt idx="4">
                  <c:v>628.79999999999995</c:v>
                </c:pt>
                <c:pt idx="5">
                  <c:v>588.22</c:v>
                </c:pt>
                <c:pt idx="6">
                  <c:v>591.13</c:v>
                </c:pt>
                <c:pt idx="7">
                  <c:v>561.37</c:v>
                </c:pt>
                <c:pt idx="8">
                  <c:v>548.78000000000054</c:v>
                </c:pt>
                <c:pt idx="9">
                  <c:v>529.04999999999939</c:v>
                </c:pt>
                <c:pt idx="10">
                  <c:v>510.18</c:v>
                </c:pt>
                <c:pt idx="11">
                  <c:v>514.09</c:v>
                </c:pt>
                <c:pt idx="12">
                  <c:v>482.7</c:v>
                </c:pt>
                <c:pt idx="13">
                  <c:v>476.46</c:v>
                </c:pt>
                <c:pt idx="14">
                  <c:v>465.07</c:v>
                </c:pt>
                <c:pt idx="15">
                  <c:v>482.65000000000032</c:v>
                </c:pt>
                <c:pt idx="16">
                  <c:v>459.21999999999969</c:v>
                </c:pt>
                <c:pt idx="17">
                  <c:v>444.84000000000032</c:v>
                </c:pt>
                <c:pt idx="18">
                  <c:v>433.33</c:v>
                </c:pt>
                <c:pt idx="19">
                  <c:v>418.46999999999969</c:v>
                </c:pt>
                <c:pt idx="20">
                  <c:v>414.54</c:v>
                </c:pt>
                <c:pt idx="21">
                  <c:v>399.66</c:v>
                </c:pt>
                <c:pt idx="22">
                  <c:v>389.77</c:v>
                </c:pt>
                <c:pt idx="23">
                  <c:v>385.85</c:v>
                </c:pt>
                <c:pt idx="24">
                  <c:v>351.48999999999899</c:v>
                </c:pt>
                <c:pt idx="25">
                  <c:v>353.96</c:v>
                </c:pt>
                <c:pt idx="26">
                  <c:v>326</c:v>
                </c:pt>
                <c:pt idx="27">
                  <c:v>313.5</c:v>
                </c:pt>
                <c:pt idx="28">
                  <c:v>305.95999999999964</c:v>
                </c:pt>
                <c:pt idx="29">
                  <c:v>298.54000000000002</c:v>
                </c:pt>
                <c:pt idx="30">
                  <c:v>291.81</c:v>
                </c:pt>
                <c:pt idx="31">
                  <c:v>275.87</c:v>
                </c:pt>
                <c:pt idx="32">
                  <c:v>274.95999999999964</c:v>
                </c:pt>
                <c:pt idx="33">
                  <c:v>264.91999999999899</c:v>
                </c:pt>
                <c:pt idx="34">
                  <c:v>248.37</c:v>
                </c:pt>
                <c:pt idx="35">
                  <c:v>240.56</c:v>
                </c:pt>
                <c:pt idx="36">
                  <c:v>234.12</c:v>
                </c:pt>
                <c:pt idx="37">
                  <c:v>231.13</c:v>
                </c:pt>
                <c:pt idx="38">
                  <c:v>223.97</c:v>
                </c:pt>
                <c:pt idx="39">
                  <c:v>218.07</c:v>
                </c:pt>
                <c:pt idx="40">
                  <c:v>213.57</c:v>
                </c:pt>
                <c:pt idx="41">
                  <c:v>203.69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7C0-4E33-92A5-46B6DD8146B4}"/>
            </c:ext>
          </c:extLst>
        </c:ser>
        <c:ser>
          <c:idx val="1"/>
          <c:order val="1"/>
          <c:tx>
            <c:strRef>
              <c:f>ССЗ!$C$2</c:f>
              <c:strCache>
                <c:ptCount val="1"/>
                <c:pt idx="0">
                  <c:v>Германия</c:v>
                </c:pt>
              </c:strCache>
            </c:strRef>
          </c:tx>
          <c:spPr>
            <a:ln w="50800" cap="rnd">
              <a:solidFill>
                <a:srgbClr val="C0504D"/>
              </a:solidFill>
              <a:round/>
            </a:ln>
            <a:effectLst/>
          </c:spPr>
          <c:marker>
            <c:symbol val="none"/>
          </c:marker>
          <c:cat>
            <c:numRef>
              <c:f>ССЗ!$A$3:$A$45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cat>
          <c:val>
            <c:numRef>
              <c:f>ССЗ!$C$3:$C$45</c:f>
              <c:numCache>
                <c:formatCode>General</c:formatCode>
                <c:ptCount val="43"/>
                <c:pt idx="20">
                  <c:v>398.58</c:v>
                </c:pt>
                <c:pt idx="21">
                  <c:v>388.26</c:v>
                </c:pt>
                <c:pt idx="22">
                  <c:v>368.22999999999894</c:v>
                </c:pt>
                <c:pt idx="23">
                  <c:v>366.32</c:v>
                </c:pt>
                <c:pt idx="24">
                  <c:v>352</c:v>
                </c:pt>
                <c:pt idx="25">
                  <c:v>343.8</c:v>
                </c:pt>
                <c:pt idx="26">
                  <c:v>335.21999999999969</c:v>
                </c:pt>
                <c:pt idx="27">
                  <c:v>323.77999999999969</c:v>
                </c:pt>
                <c:pt idx="28">
                  <c:v>316.89999999999969</c:v>
                </c:pt>
                <c:pt idx="29">
                  <c:v>307.2</c:v>
                </c:pt>
                <c:pt idx="30">
                  <c:v>292.48999999999899</c:v>
                </c:pt>
                <c:pt idx="31">
                  <c:v>286.05</c:v>
                </c:pt>
                <c:pt idx="32">
                  <c:v>285.77999999999969</c:v>
                </c:pt>
                <c:pt idx="33">
                  <c:v>286.98999999999899</c:v>
                </c:pt>
                <c:pt idx="34">
                  <c:v>262.82</c:v>
                </c:pt>
                <c:pt idx="35">
                  <c:v>254.1</c:v>
                </c:pt>
                <c:pt idx="36">
                  <c:v>239.26999999999998</c:v>
                </c:pt>
                <c:pt idx="37">
                  <c:v>231.59</c:v>
                </c:pt>
                <c:pt idx="38">
                  <c:v>223.26999999999998</c:v>
                </c:pt>
                <c:pt idx="39">
                  <c:v>217.16</c:v>
                </c:pt>
                <c:pt idx="40">
                  <c:v>208.70999999999998</c:v>
                </c:pt>
                <c:pt idx="41">
                  <c:v>196.6</c:v>
                </c:pt>
                <c:pt idx="42">
                  <c:v>195.2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7C0-4E33-92A5-46B6DD8146B4}"/>
            </c:ext>
          </c:extLst>
        </c:ser>
        <c:ser>
          <c:idx val="2"/>
          <c:order val="2"/>
          <c:tx>
            <c:strRef>
              <c:f>ССЗ!$D$2</c:f>
              <c:strCache>
                <c:ptCount val="1"/>
                <c:pt idx="0">
                  <c:v>РФ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ССЗ!$A$3:$A$45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cat>
          <c:val>
            <c:numRef>
              <c:f>ССЗ!$D$3:$D$45</c:f>
              <c:numCache>
                <c:formatCode>General</c:formatCode>
                <c:ptCount val="43"/>
                <c:pt idx="0">
                  <c:v>412</c:v>
                </c:pt>
                <c:pt idx="5">
                  <c:v>500</c:v>
                </c:pt>
                <c:pt idx="10">
                  <c:v>718.31</c:v>
                </c:pt>
                <c:pt idx="11">
                  <c:v>701.19</c:v>
                </c:pt>
                <c:pt idx="12">
                  <c:v>682.64</c:v>
                </c:pt>
                <c:pt idx="13">
                  <c:v>706.37</c:v>
                </c:pt>
                <c:pt idx="14">
                  <c:v>746.58</c:v>
                </c:pt>
                <c:pt idx="15">
                  <c:v>739.06</c:v>
                </c:pt>
                <c:pt idx="16">
                  <c:v>684.32999999999947</c:v>
                </c:pt>
                <c:pt idx="17">
                  <c:v>690.74</c:v>
                </c:pt>
                <c:pt idx="18">
                  <c:v>689.78000000000054</c:v>
                </c:pt>
                <c:pt idx="19">
                  <c:v>664.24</c:v>
                </c:pt>
                <c:pt idx="20">
                  <c:v>668.7</c:v>
                </c:pt>
                <c:pt idx="21">
                  <c:v>659.12</c:v>
                </c:pt>
                <c:pt idx="22">
                  <c:v>676.44999999999948</c:v>
                </c:pt>
                <c:pt idx="23">
                  <c:v>792.49</c:v>
                </c:pt>
                <c:pt idx="24">
                  <c:v>853.59</c:v>
                </c:pt>
                <c:pt idx="25">
                  <c:v>799.07</c:v>
                </c:pt>
                <c:pt idx="26">
                  <c:v>755.7</c:v>
                </c:pt>
                <c:pt idx="27">
                  <c:v>736.05</c:v>
                </c:pt>
                <c:pt idx="28">
                  <c:v>722.05</c:v>
                </c:pt>
                <c:pt idx="29">
                  <c:v>776.13</c:v>
                </c:pt>
                <c:pt idx="30">
                  <c:v>798.68000000000052</c:v>
                </c:pt>
                <c:pt idx="31">
                  <c:v>806.95999999999947</c:v>
                </c:pt>
                <c:pt idx="32">
                  <c:v>834.9</c:v>
                </c:pt>
                <c:pt idx="33">
                  <c:v>870.89</c:v>
                </c:pt>
                <c:pt idx="34">
                  <c:v>831.55</c:v>
                </c:pt>
                <c:pt idx="35">
                  <c:v>837.31</c:v>
                </c:pt>
                <c:pt idx="36">
                  <c:v>782.41</c:v>
                </c:pt>
                <c:pt idx="37">
                  <c:v>737.3</c:v>
                </c:pt>
                <c:pt idx="38">
                  <c:v>724.24</c:v>
                </c:pt>
                <c:pt idx="39">
                  <c:v>682.98</c:v>
                </c:pt>
                <c:pt idx="40">
                  <c:v>673.77000000000055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7C0-4E33-92A5-46B6DD8146B4}"/>
            </c:ext>
          </c:extLst>
        </c:ser>
        <c:ser>
          <c:idx val="3"/>
          <c:order val="3"/>
          <c:tx>
            <c:strRef>
              <c:f>ССЗ!$E$2</c:f>
              <c:strCache>
                <c:ptCount val="1"/>
                <c:pt idx="0">
                  <c:v>Великобритания</c:v>
                </c:pt>
              </c:strCache>
            </c:strRef>
          </c:tx>
          <c:spPr>
            <a:ln w="63500" cap="rnd">
              <a:solidFill>
                <a:srgbClr val="8064A2"/>
              </a:solidFill>
              <a:round/>
            </a:ln>
            <a:effectLst/>
          </c:spPr>
          <c:marker>
            <c:symbol val="none"/>
          </c:marker>
          <c:cat>
            <c:numRef>
              <c:f>ССЗ!$A$3:$A$45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cat>
          <c:val>
            <c:numRef>
              <c:f>ССЗ!$E$3:$E$45</c:f>
              <c:numCache>
                <c:formatCode>General</c:formatCode>
                <c:ptCount val="43"/>
                <c:pt idx="0">
                  <c:v>550.6</c:v>
                </c:pt>
                <c:pt idx="1">
                  <c:v>540.1</c:v>
                </c:pt>
                <c:pt idx="2">
                  <c:v>555.51</c:v>
                </c:pt>
                <c:pt idx="3">
                  <c:v>544.05999999999949</c:v>
                </c:pt>
                <c:pt idx="4">
                  <c:v>536.22</c:v>
                </c:pt>
                <c:pt idx="5">
                  <c:v>523.25</c:v>
                </c:pt>
                <c:pt idx="6">
                  <c:v>518.70000000000005</c:v>
                </c:pt>
                <c:pt idx="7">
                  <c:v>498.88</c:v>
                </c:pt>
                <c:pt idx="8">
                  <c:v>501.14000000000038</c:v>
                </c:pt>
                <c:pt idx="9">
                  <c:v>498.22999999999894</c:v>
                </c:pt>
                <c:pt idx="10">
                  <c:v>475.04</c:v>
                </c:pt>
                <c:pt idx="11">
                  <c:v>462</c:v>
                </c:pt>
                <c:pt idx="12">
                  <c:v>452.19</c:v>
                </c:pt>
                <c:pt idx="13">
                  <c:v>443.90999999999963</c:v>
                </c:pt>
                <c:pt idx="14">
                  <c:v>430.57</c:v>
                </c:pt>
                <c:pt idx="15">
                  <c:v>433.51</c:v>
                </c:pt>
                <c:pt idx="16">
                  <c:v>416.33</c:v>
                </c:pt>
                <c:pt idx="17">
                  <c:v>399.72999999999894</c:v>
                </c:pt>
                <c:pt idx="18">
                  <c:v>389.74</c:v>
                </c:pt>
                <c:pt idx="19">
                  <c:v>379.25</c:v>
                </c:pt>
                <c:pt idx="20">
                  <c:v>365.17</c:v>
                </c:pt>
                <c:pt idx="21">
                  <c:v>361.67</c:v>
                </c:pt>
                <c:pt idx="22">
                  <c:v>347.89</c:v>
                </c:pt>
                <c:pt idx="23">
                  <c:v>348.96</c:v>
                </c:pt>
                <c:pt idx="24">
                  <c:v>324.35000000000002</c:v>
                </c:pt>
                <c:pt idx="25">
                  <c:v>319.89999999999969</c:v>
                </c:pt>
                <c:pt idx="26">
                  <c:v>308.95</c:v>
                </c:pt>
                <c:pt idx="27">
                  <c:v>294.62</c:v>
                </c:pt>
                <c:pt idx="28">
                  <c:v>288.52</c:v>
                </c:pt>
                <c:pt idx="29">
                  <c:v>277.07</c:v>
                </c:pt>
                <c:pt idx="30">
                  <c:v>260.22999999999894</c:v>
                </c:pt>
                <c:pt idx="31">
                  <c:v>257.38</c:v>
                </c:pt>
                <c:pt idx="32">
                  <c:v>250.96</c:v>
                </c:pt>
                <c:pt idx="33">
                  <c:v>243.38000000000096</c:v>
                </c:pt>
                <c:pt idx="34">
                  <c:v>223.96</c:v>
                </c:pt>
                <c:pt idx="35">
                  <c:v>211.28</c:v>
                </c:pt>
                <c:pt idx="36">
                  <c:v>196.95000000000007</c:v>
                </c:pt>
                <c:pt idx="37">
                  <c:v>188.09</c:v>
                </c:pt>
                <c:pt idx="38">
                  <c:v>181.56</c:v>
                </c:pt>
                <c:pt idx="39">
                  <c:v>169.15</c:v>
                </c:pt>
                <c:pt idx="40">
                  <c:v>164.19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7C0-4E33-92A5-46B6DD8146B4}"/>
            </c:ext>
          </c:extLst>
        </c:ser>
        <c:ser>
          <c:idx val="4"/>
          <c:order val="4"/>
          <c:tx>
            <c:strRef>
              <c:f>ССЗ!$F$2</c:f>
              <c:strCache>
                <c:ptCount val="1"/>
                <c:pt idx="0">
                  <c:v>Канада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ССЗ!$A$3:$A$45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cat>
          <c:val>
            <c:numRef>
              <c:f>ССЗ!$F$3:$F$45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7C0-4E33-92A5-46B6DD814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441024"/>
        <c:axId val="93455104"/>
      </c:lineChart>
      <c:catAx>
        <c:axId val="9344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3455104"/>
        <c:crosses val="autoZero"/>
        <c:auto val="1"/>
        <c:lblAlgn val="ctr"/>
        <c:lblOffset val="100"/>
        <c:noMultiLvlLbl val="0"/>
      </c:catAx>
      <c:valAx>
        <c:axId val="9345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344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Общий!$G$252</c:f>
              <c:strCache>
                <c:ptCount val="1"/>
                <c:pt idx="0">
                  <c:v>обеспеченность средним мед.персоналом в городах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Общий!$H$251:$I$251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Общий!$H$252:$I$252</c:f>
              <c:numCache>
                <c:formatCode>General</c:formatCode>
                <c:ptCount val="2"/>
                <c:pt idx="0">
                  <c:v>90.2</c:v>
                </c:pt>
                <c:pt idx="1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4F-4B00-9F57-2CA40D1C2247}"/>
            </c:ext>
          </c:extLst>
        </c:ser>
        <c:ser>
          <c:idx val="1"/>
          <c:order val="1"/>
          <c:tx>
            <c:strRef>
              <c:f>Общий!$G$253</c:f>
              <c:strCache>
                <c:ptCount val="1"/>
                <c:pt idx="0">
                  <c:v>обеспеченность средним мед.персоналом в селах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Общий!$H$251:$I$251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Общий!$H$253:$I$253</c:f>
              <c:numCache>
                <c:formatCode>General</c:formatCode>
                <c:ptCount val="2"/>
                <c:pt idx="0">
                  <c:v>56.1</c:v>
                </c:pt>
                <c:pt idx="1">
                  <c:v>53.6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4F-4B00-9F57-2CA40D1C2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483008"/>
        <c:axId val="93497984"/>
      </c:barChart>
      <c:catAx>
        <c:axId val="9348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497984"/>
        <c:crosses val="autoZero"/>
        <c:auto val="1"/>
        <c:lblAlgn val="ctr"/>
        <c:lblOffset val="100"/>
        <c:noMultiLvlLbl val="0"/>
      </c:catAx>
      <c:valAx>
        <c:axId val="93497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483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55423-6767-4A8C-B03B-6D468FE7ED41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1F0A145-83F7-4984-857E-6330E17D0E0A}">
      <dgm:prSet phldrT="[Текст]" custT="1"/>
      <dgm:spPr/>
      <dgm:t>
        <a:bodyPr/>
        <a:lstStyle/>
        <a:p>
          <a:r>
            <a:rPr lang="ru-RU" sz="1600" dirty="0"/>
            <a:t>Медицинская сестра</a:t>
          </a:r>
        </a:p>
      </dgm:t>
    </dgm:pt>
    <dgm:pt modelId="{0A7DC177-9739-475A-8B87-790861A7D930}" type="parTrans" cxnId="{F648B778-2AC6-4A78-BEB3-52CF87B399AF}">
      <dgm:prSet/>
      <dgm:spPr/>
      <dgm:t>
        <a:bodyPr/>
        <a:lstStyle/>
        <a:p>
          <a:endParaRPr lang="ru-RU" sz="2000"/>
        </a:p>
      </dgm:t>
    </dgm:pt>
    <dgm:pt modelId="{ACC54F4B-738C-4B28-B8A2-4E75F554E8C5}" type="sibTrans" cxnId="{F648B778-2AC6-4A78-BEB3-52CF87B399AF}">
      <dgm:prSet/>
      <dgm:spPr/>
      <dgm:t>
        <a:bodyPr/>
        <a:lstStyle/>
        <a:p>
          <a:endParaRPr lang="ru-RU" sz="2000"/>
        </a:p>
      </dgm:t>
    </dgm:pt>
    <dgm:pt modelId="{8377E0F0-D163-4344-A3EC-E2EDDD236F64}">
      <dgm:prSet phldrT="[Текст]" custT="1"/>
      <dgm:spPr/>
      <dgm:t>
        <a:bodyPr/>
        <a:lstStyle/>
        <a:p>
          <a:r>
            <a:rPr lang="ru-RU" sz="1600" dirty="0"/>
            <a:t>Прикладной бакалавр</a:t>
          </a:r>
        </a:p>
      </dgm:t>
    </dgm:pt>
    <dgm:pt modelId="{57CB3BDE-CD7D-4345-9638-F23EA2D7537C}" type="parTrans" cxnId="{63E7723F-CC49-42AC-8D28-00D6872EADE5}">
      <dgm:prSet/>
      <dgm:spPr/>
      <dgm:t>
        <a:bodyPr/>
        <a:lstStyle/>
        <a:p>
          <a:endParaRPr lang="ru-RU" sz="2000"/>
        </a:p>
      </dgm:t>
    </dgm:pt>
    <dgm:pt modelId="{D2168B4E-4030-4B0B-8CA6-7ECB2423FA50}" type="sibTrans" cxnId="{63E7723F-CC49-42AC-8D28-00D6872EADE5}">
      <dgm:prSet/>
      <dgm:spPr/>
      <dgm:t>
        <a:bodyPr/>
        <a:lstStyle/>
        <a:p>
          <a:endParaRPr lang="ru-RU" sz="2000"/>
        </a:p>
      </dgm:t>
    </dgm:pt>
    <dgm:pt modelId="{7D1F9058-54CD-4E54-A7AD-4D5930E129AD}">
      <dgm:prSet phldrT="[Текст]" custT="1"/>
      <dgm:spPr/>
      <dgm:t>
        <a:bodyPr/>
        <a:lstStyle/>
        <a:p>
          <a:r>
            <a:rPr lang="ru-RU" sz="1600" dirty="0"/>
            <a:t>Прикладная магистратура</a:t>
          </a:r>
        </a:p>
      </dgm:t>
    </dgm:pt>
    <dgm:pt modelId="{AED374E2-67AB-4340-8E64-F241F22AFCB4}" type="parTrans" cxnId="{0DE239F4-7F26-4F69-82F3-0A57DDFAC58F}">
      <dgm:prSet/>
      <dgm:spPr/>
      <dgm:t>
        <a:bodyPr/>
        <a:lstStyle/>
        <a:p>
          <a:endParaRPr lang="ru-RU" sz="2000"/>
        </a:p>
      </dgm:t>
    </dgm:pt>
    <dgm:pt modelId="{CD62390B-C228-4A18-BE8A-F853D5DAC6DF}" type="sibTrans" cxnId="{0DE239F4-7F26-4F69-82F3-0A57DDFAC58F}">
      <dgm:prSet/>
      <dgm:spPr/>
      <dgm:t>
        <a:bodyPr/>
        <a:lstStyle/>
        <a:p>
          <a:endParaRPr lang="ru-RU" sz="2000"/>
        </a:p>
      </dgm:t>
    </dgm:pt>
    <dgm:pt modelId="{973077CC-A1AC-4302-A075-BBC1463C49C4}">
      <dgm:prSet phldrT="[Текст]" custT="1"/>
      <dgm:spPr/>
      <dgm:t>
        <a:bodyPr/>
        <a:lstStyle/>
        <a:p>
          <a:r>
            <a:rPr lang="ru-RU" sz="1600" dirty="0"/>
            <a:t>Академический бакалавр</a:t>
          </a:r>
        </a:p>
      </dgm:t>
    </dgm:pt>
    <dgm:pt modelId="{955ADAD1-D4CB-4A7B-A4F9-97DC63CCEEA2}" type="parTrans" cxnId="{5E69CF00-395C-434D-A15E-03C5D608F342}">
      <dgm:prSet/>
      <dgm:spPr>
        <a:solidFill>
          <a:schemeClr val="bg1"/>
        </a:solidFill>
      </dgm:spPr>
      <dgm:t>
        <a:bodyPr/>
        <a:lstStyle/>
        <a:p>
          <a:endParaRPr lang="ru-RU" sz="2000"/>
        </a:p>
      </dgm:t>
    </dgm:pt>
    <dgm:pt modelId="{4EFDE0AD-FDC4-4D40-8B25-01D6FF982D96}" type="sibTrans" cxnId="{5E69CF00-395C-434D-A15E-03C5D608F342}">
      <dgm:prSet/>
      <dgm:spPr/>
      <dgm:t>
        <a:bodyPr/>
        <a:lstStyle/>
        <a:p>
          <a:endParaRPr lang="ru-RU" sz="2000"/>
        </a:p>
      </dgm:t>
    </dgm:pt>
    <dgm:pt modelId="{D92BF954-1ED1-4E29-B517-9AF823F507D0}">
      <dgm:prSet phldrT="[Текст]" custT="1"/>
      <dgm:spPr/>
      <dgm:t>
        <a:bodyPr/>
        <a:lstStyle/>
        <a:p>
          <a:r>
            <a:rPr lang="ru-RU" sz="1600" dirty="0"/>
            <a:t>Академическая магистратура</a:t>
          </a:r>
        </a:p>
      </dgm:t>
    </dgm:pt>
    <dgm:pt modelId="{FFD5E33C-3736-41B7-81E2-40886D4EAC72}" type="parTrans" cxnId="{5CFF2CB6-9B14-4729-9F40-7829FE98FE13}">
      <dgm:prSet/>
      <dgm:spPr/>
      <dgm:t>
        <a:bodyPr/>
        <a:lstStyle/>
        <a:p>
          <a:endParaRPr lang="ru-RU" sz="2000"/>
        </a:p>
      </dgm:t>
    </dgm:pt>
    <dgm:pt modelId="{BF37F3F7-784A-4A8E-8DCF-09DAB169BBD6}" type="sibTrans" cxnId="{5CFF2CB6-9B14-4729-9F40-7829FE98FE13}">
      <dgm:prSet/>
      <dgm:spPr/>
      <dgm:t>
        <a:bodyPr/>
        <a:lstStyle/>
        <a:p>
          <a:endParaRPr lang="ru-RU" sz="2000"/>
        </a:p>
      </dgm:t>
    </dgm:pt>
    <dgm:pt modelId="{33D3F038-A935-430B-88F6-540DC9A0236E}">
      <dgm:prSet phldrT="[Текст]" custT="1"/>
      <dgm:spPr/>
      <dgm:t>
        <a:bodyPr/>
        <a:lstStyle/>
        <a:p>
          <a:r>
            <a:rPr lang="ru-RU" sz="1800" dirty="0"/>
            <a:t>Среднее профессиональное образование</a:t>
          </a:r>
        </a:p>
      </dgm:t>
    </dgm:pt>
    <dgm:pt modelId="{ECD8ECBC-BD14-4381-895A-D4F7C03C5F70}" type="parTrans" cxnId="{9FE3C9EF-41CD-4443-8648-897EC5555117}">
      <dgm:prSet/>
      <dgm:spPr/>
      <dgm:t>
        <a:bodyPr/>
        <a:lstStyle/>
        <a:p>
          <a:endParaRPr lang="ru-RU" sz="2000"/>
        </a:p>
      </dgm:t>
    </dgm:pt>
    <dgm:pt modelId="{5B43A52D-97D4-46ED-9717-3DC9AD0E66F6}" type="sibTrans" cxnId="{9FE3C9EF-41CD-4443-8648-897EC5555117}">
      <dgm:prSet/>
      <dgm:spPr/>
      <dgm:t>
        <a:bodyPr/>
        <a:lstStyle/>
        <a:p>
          <a:endParaRPr lang="ru-RU" sz="2000"/>
        </a:p>
      </dgm:t>
    </dgm:pt>
    <dgm:pt modelId="{6569E1D0-607A-4D73-B56F-2523BB11A77F}">
      <dgm:prSet phldrT="[Текст]" custT="1"/>
      <dgm:spPr/>
      <dgm:t>
        <a:bodyPr/>
        <a:lstStyle/>
        <a:p>
          <a:r>
            <a:rPr lang="ru-RU" sz="1800" dirty="0"/>
            <a:t>Высшее образование</a:t>
          </a:r>
        </a:p>
        <a:p>
          <a:r>
            <a:rPr lang="ru-RU" sz="1800" dirty="0"/>
            <a:t>(Бакалавриат)</a:t>
          </a:r>
        </a:p>
      </dgm:t>
    </dgm:pt>
    <dgm:pt modelId="{83E7F250-38A7-49D2-8913-97A9E32BA5F6}" type="parTrans" cxnId="{9523F00F-6304-4F2B-A87D-719983919E05}">
      <dgm:prSet/>
      <dgm:spPr/>
      <dgm:t>
        <a:bodyPr/>
        <a:lstStyle/>
        <a:p>
          <a:endParaRPr lang="ru-RU" sz="2000"/>
        </a:p>
      </dgm:t>
    </dgm:pt>
    <dgm:pt modelId="{C17FE466-144A-4228-9E0E-84306F773C46}" type="sibTrans" cxnId="{9523F00F-6304-4F2B-A87D-719983919E05}">
      <dgm:prSet/>
      <dgm:spPr/>
      <dgm:t>
        <a:bodyPr/>
        <a:lstStyle/>
        <a:p>
          <a:endParaRPr lang="ru-RU" sz="2000"/>
        </a:p>
      </dgm:t>
    </dgm:pt>
    <dgm:pt modelId="{183E33AD-24E1-49FF-B393-47865FAA93AA}">
      <dgm:prSet phldrT="[Текст]" custT="1"/>
      <dgm:spPr/>
      <dgm:t>
        <a:bodyPr/>
        <a:lstStyle/>
        <a:p>
          <a:r>
            <a:rPr lang="ru-RU" sz="1800" dirty="0"/>
            <a:t>Высшее образование (Магистратура)</a:t>
          </a:r>
        </a:p>
      </dgm:t>
    </dgm:pt>
    <dgm:pt modelId="{739C5502-8F5D-40CB-BA2C-CF2A3045CD83}" type="parTrans" cxnId="{1903DC66-5070-42A9-BF92-491BACB0E99C}">
      <dgm:prSet/>
      <dgm:spPr/>
      <dgm:t>
        <a:bodyPr/>
        <a:lstStyle/>
        <a:p>
          <a:endParaRPr lang="ru-RU" sz="2000"/>
        </a:p>
      </dgm:t>
    </dgm:pt>
    <dgm:pt modelId="{ED1F271B-EC38-45B7-BAE5-CE444025943B}" type="sibTrans" cxnId="{1903DC66-5070-42A9-BF92-491BACB0E99C}">
      <dgm:prSet/>
      <dgm:spPr/>
      <dgm:t>
        <a:bodyPr/>
        <a:lstStyle/>
        <a:p>
          <a:endParaRPr lang="ru-RU" sz="2000"/>
        </a:p>
      </dgm:t>
    </dgm:pt>
    <dgm:pt modelId="{450DA845-1BFE-45DF-BF58-40760E0260E1}">
      <dgm:prSet custT="1"/>
      <dgm:spPr/>
      <dgm:t>
        <a:bodyPr/>
        <a:lstStyle/>
        <a:p>
          <a:r>
            <a:rPr lang="ru-RU" sz="1200" dirty="0"/>
            <a:t>Клиническая сестринская практика</a:t>
          </a:r>
        </a:p>
      </dgm:t>
    </dgm:pt>
    <dgm:pt modelId="{F6E5701F-000A-4CC3-9D1E-36C5859A4258}" type="parTrans" cxnId="{9B71AC8E-3208-4071-A45E-6F43716B2774}">
      <dgm:prSet/>
      <dgm:spPr/>
      <dgm:t>
        <a:bodyPr/>
        <a:lstStyle/>
        <a:p>
          <a:endParaRPr lang="ru-RU" sz="2000"/>
        </a:p>
      </dgm:t>
    </dgm:pt>
    <dgm:pt modelId="{CB58488F-8F3F-41FD-A23C-2BA7EC0F5CC2}" type="sibTrans" cxnId="{9B71AC8E-3208-4071-A45E-6F43716B2774}">
      <dgm:prSet/>
      <dgm:spPr/>
      <dgm:t>
        <a:bodyPr/>
        <a:lstStyle/>
        <a:p>
          <a:endParaRPr lang="ru-RU" sz="2000"/>
        </a:p>
      </dgm:t>
    </dgm:pt>
    <dgm:pt modelId="{10989CD4-8B2E-474D-817F-CDD2B2DDBDB5}">
      <dgm:prSet custT="1"/>
      <dgm:spPr/>
      <dgm:t>
        <a:bodyPr/>
        <a:lstStyle/>
        <a:p>
          <a:r>
            <a:rPr lang="ru-RU" sz="1000" dirty="0"/>
            <a:t>Тактическое администрирование в системе ЗО</a:t>
          </a:r>
        </a:p>
      </dgm:t>
    </dgm:pt>
    <dgm:pt modelId="{6FE423EC-4D41-4316-98CA-802A68E1BEEA}" type="parTrans" cxnId="{7416F5E3-6CB4-49CF-B639-B9F2BF4B724D}">
      <dgm:prSet/>
      <dgm:spPr/>
      <dgm:t>
        <a:bodyPr/>
        <a:lstStyle/>
        <a:p>
          <a:endParaRPr lang="ru-RU" sz="2000"/>
        </a:p>
      </dgm:t>
    </dgm:pt>
    <dgm:pt modelId="{1E3B9D46-65C1-4F42-A2A4-7C2E22F1D89A}" type="sibTrans" cxnId="{7416F5E3-6CB4-49CF-B639-B9F2BF4B724D}">
      <dgm:prSet/>
      <dgm:spPr/>
      <dgm:t>
        <a:bodyPr/>
        <a:lstStyle/>
        <a:p>
          <a:endParaRPr lang="ru-RU" sz="2000"/>
        </a:p>
      </dgm:t>
    </dgm:pt>
    <dgm:pt modelId="{0478FB52-A53E-47CB-B63E-3FF5BA0FD533}">
      <dgm:prSet custT="1"/>
      <dgm:spPr/>
      <dgm:t>
        <a:bodyPr/>
        <a:lstStyle/>
        <a:p>
          <a:r>
            <a:rPr lang="ru-RU" sz="1000" dirty="0"/>
            <a:t>Стратегическое администрирование в системе ЗО</a:t>
          </a:r>
        </a:p>
      </dgm:t>
    </dgm:pt>
    <dgm:pt modelId="{E95924C8-5602-48D9-B5CA-C8385FADBEB5}" type="parTrans" cxnId="{62029529-73FC-48B5-B288-9A88E27E81A3}">
      <dgm:prSet/>
      <dgm:spPr/>
      <dgm:t>
        <a:bodyPr/>
        <a:lstStyle/>
        <a:p>
          <a:endParaRPr lang="ru-RU" sz="2000"/>
        </a:p>
      </dgm:t>
    </dgm:pt>
    <dgm:pt modelId="{9293573D-A8BE-433F-9BA9-F868EF672C88}" type="sibTrans" cxnId="{62029529-73FC-48B5-B288-9A88E27E81A3}">
      <dgm:prSet/>
      <dgm:spPr/>
      <dgm:t>
        <a:bodyPr/>
        <a:lstStyle/>
        <a:p>
          <a:endParaRPr lang="ru-RU" sz="2000"/>
        </a:p>
      </dgm:t>
    </dgm:pt>
    <dgm:pt modelId="{D3585950-6D83-43A4-BA11-D0A36FAAD15D}">
      <dgm:prSet custT="1"/>
      <dgm:spPr/>
      <dgm:t>
        <a:bodyPr/>
        <a:lstStyle/>
        <a:p>
          <a:r>
            <a:rPr lang="ru-RU" sz="1000" dirty="0"/>
            <a:t>Преподаватель-исследователь</a:t>
          </a:r>
        </a:p>
      </dgm:t>
    </dgm:pt>
    <dgm:pt modelId="{01A22B77-EBD3-421C-BC15-8A8C383258BC}" type="parTrans" cxnId="{C2C76BE7-C87A-4411-85B7-E0F03A51B57C}">
      <dgm:prSet/>
      <dgm:spPr/>
      <dgm:t>
        <a:bodyPr/>
        <a:lstStyle/>
        <a:p>
          <a:endParaRPr lang="ru-RU" sz="2000"/>
        </a:p>
      </dgm:t>
    </dgm:pt>
    <dgm:pt modelId="{BABC325F-9BAA-4F7F-8E21-005B3268DD18}" type="sibTrans" cxnId="{C2C76BE7-C87A-4411-85B7-E0F03A51B57C}">
      <dgm:prSet/>
      <dgm:spPr/>
      <dgm:t>
        <a:bodyPr/>
        <a:lstStyle/>
        <a:p>
          <a:endParaRPr lang="ru-RU" sz="2000"/>
        </a:p>
      </dgm:t>
    </dgm:pt>
    <dgm:pt modelId="{D1002A06-1461-4C6C-9FAE-24DEFCB467EB}">
      <dgm:prSet phldrT="[Текст]" custT="1"/>
      <dgm:spPr/>
      <dgm:t>
        <a:bodyPr/>
        <a:lstStyle/>
        <a:p>
          <a:r>
            <a:rPr lang="ru-RU" sz="1800" dirty="0"/>
            <a:t>Магистратура</a:t>
          </a:r>
        </a:p>
      </dgm:t>
    </dgm:pt>
    <dgm:pt modelId="{4B98A458-23AA-4773-9997-103BAB9AF1CC}" type="parTrans" cxnId="{CA26DDF1-464E-488E-ADD6-563ABD5ED85A}">
      <dgm:prSet/>
      <dgm:spPr/>
      <dgm:t>
        <a:bodyPr/>
        <a:lstStyle/>
        <a:p>
          <a:endParaRPr lang="ru-RU" sz="2000"/>
        </a:p>
      </dgm:t>
    </dgm:pt>
    <dgm:pt modelId="{E8005BCA-DF21-49DB-8E85-B2923ACA9271}" type="sibTrans" cxnId="{CA26DDF1-464E-488E-ADD6-563ABD5ED85A}">
      <dgm:prSet/>
      <dgm:spPr/>
      <dgm:t>
        <a:bodyPr/>
        <a:lstStyle/>
        <a:p>
          <a:endParaRPr lang="ru-RU" sz="2000"/>
        </a:p>
      </dgm:t>
    </dgm:pt>
    <dgm:pt modelId="{AB25F5F1-86EB-4CCB-AE76-CFF32A0385BF}">
      <dgm:prSet phldrT="[Текст]" custT="1"/>
      <dgm:spPr/>
      <dgm:t>
        <a:bodyPr/>
        <a:lstStyle/>
        <a:p>
          <a:r>
            <a:rPr lang="ru-RU" sz="1800" dirty="0"/>
            <a:t>Подготовка кадров высшей квалификации</a:t>
          </a:r>
        </a:p>
      </dgm:t>
    </dgm:pt>
    <dgm:pt modelId="{EDB73989-985A-4CB9-BADA-C30424C1425D}" type="parTrans" cxnId="{3E46B286-1127-45AF-9E89-E61438C90987}">
      <dgm:prSet/>
      <dgm:spPr/>
      <dgm:t>
        <a:bodyPr/>
        <a:lstStyle/>
        <a:p>
          <a:endParaRPr lang="ru-RU" sz="2000"/>
        </a:p>
      </dgm:t>
    </dgm:pt>
    <dgm:pt modelId="{C4B8F0B5-E044-4B7F-B441-D829F283815A}" type="sibTrans" cxnId="{3E46B286-1127-45AF-9E89-E61438C90987}">
      <dgm:prSet/>
      <dgm:spPr/>
      <dgm:t>
        <a:bodyPr/>
        <a:lstStyle/>
        <a:p>
          <a:endParaRPr lang="ru-RU" sz="2000"/>
        </a:p>
      </dgm:t>
    </dgm:pt>
    <dgm:pt modelId="{5C54BE97-234D-4035-AB62-9B5A4D394352}" type="pres">
      <dgm:prSet presAssocID="{F5355423-6767-4A8C-B03B-6D468FE7ED4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A2F5D3-06BF-43DD-9C84-8F986DDDD227}" type="pres">
      <dgm:prSet presAssocID="{F5355423-6767-4A8C-B03B-6D468FE7ED41}" presName="hierFlow" presStyleCnt="0"/>
      <dgm:spPr/>
    </dgm:pt>
    <dgm:pt modelId="{57856FCF-A80C-4346-B2C5-1080B98E99DC}" type="pres">
      <dgm:prSet presAssocID="{F5355423-6767-4A8C-B03B-6D468FE7ED41}" presName="firstBuf" presStyleCnt="0"/>
      <dgm:spPr/>
    </dgm:pt>
    <dgm:pt modelId="{DEF09005-43BC-4CEA-A8C7-22CB58C265C7}" type="pres">
      <dgm:prSet presAssocID="{F5355423-6767-4A8C-B03B-6D468FE7ED4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BA60FBF-BAB8-4671-8663-A5B26D3DA2BD}" type="pres">
      <dgm:prSet presAssocID="{71F0A145-83F7-4984-857E-6330E17D0E0A}" presName="Name14" presStyleCnt="0"/>
      <dgm:spPr/>
    </dgm:pt>
    <dgm:pt modelId="{0F00FCB2-E915-4EDD-8032-87CC9FE40F4B}" type="pres">
      <dgm:prSet presAssocID="{71F0A145-83F7-4984-857E-6330E17D0E0A}" presName="level1Shape" presStyleLbl="node0" presStyleIdx="0" presStyleCnt="1" custScaleX="2145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19F014-90DB-4354-A405-154A2EB35B07}" type="pres">
      <dgm:prSet presAssocID="{71F0A145-83F7-4984-857E-6330E17D0E0A}" presName="hierChild2" presStyleCnt="0"/>
      <dgm:spPr/>
    </dgm:pt>
    <dgm:pt modelId="{A32B268A-09BD-404A-BF76-C8085BE33FD6}" type="pres">
      <dgm:prSet presAssocID="{57CB3BDE-CD7D-4345-9638-F23EA2D7537C}" presName="Name19" presStyleLbl="parChTrans1D2" presStyleIdx="0" presStyleCnt="2"/>
      <dgm:spPr/>
      <dgm:t>
        <a:bodyPr/>
        <a:lstStyle/>
        <a:p>
          <a:endParaRPr lang="ru-RU"/>
        </a:p>
      </dgm:t>
    </dgm:pt>
    <dgm:pt modelId="{3FB265B7-F03E-4758-BE95-68D75951E7D0}" type="pres">
      <dgm:prSet presAssocID="{8377E0F0-D163-4344-A3EC-E2EDDD236F64}" presName="Name21" presStyleCnt="0"/>
      <dgm:spPr/>
    </dgm:pt>
    <dgm:pt modelId="{D94F7357-F1C4-47B3-AD51-9F31DA1394BE}" type="pres">
      <dgm:prSet presAssocID="{8377E0F0-D163-4344-A3EC-E2EDDD236F64}" presName="level2Shape" presStyleLbl="node2" presStyleIdx="0" presStyleCnt="2" custScaleX="171661"/>
      <dgm:spPr/>
      <dgm:t>
        <a:bodyPr/>
        <a:lstStyle/>
        <a:p>
          <a:endParaRPr lang="ru-RU"/>
        </a:p>
      </dgm:t>
    </dgm:pt>
    <dgm:pt modelId="{A9B29E82-FFC8-4D3B-92FE-AF3DFD47CA6E}" type="pres">
      <dgm:prSet presAssocID="{8377E0F0-D163-4344-A3EC-E2EDDD236F64}" presName="hierChild3" presStyleCnt="0"/>
      <dgm:spPr/>
    </dgm:pt>
    <dgm:pt modelId="{94F1619B-9B39-4F9F-A1BD-D5E701E06B0F}" type="pres">
      <dgm:prSet presAssocID="{AED374E2-67AB-4340-8E64-F241F22AFCB4}" presName="Name19" presStyleLbl="parChTrans1D3" presStyleIdx="0" presStyleCnt="2"/>
      <dgm:spPr/>
      <dgm:t>
        <a:bodyPr/>
        <a:lstStyle/>
        <a:p>
          <a:endParaRPr lang="ru-RU"/>
        </a:p>
      </dgm:t>
    </dgm:pt>
    <dgm:pt modelId="{1D022C99-40F3-4701-B1C2-4BA16E0D4063}" type="pres">
      <dgm:prSet presAssocID="{7D1F9058-54CD-4E54-A7AD-4D5930E129AD}" presName="Name21" presStyleCnt="0"/>
      <dgm:spPr/>
    </dgm:pt>
    <dgm:pt modelId="{83A54031-3481-441B-A8DD-BFFC94DB72D6}" type="pres">
      <dgm:prSet presAssocID="{7D1F9058-54CD-4E54-A7AD-4D5930E129AD}" presName="level2Shape" presStyleLbl="node3" presStyleIdx="0" presStyleCnt="2" custScaleX="171661"/>
      <dgm:spPr/>
      <dgm:t>
        <a:bodyPr/>
        <a:lstStyle/>
        <a:p>
          <a:endParaRPr lang="ru-RU"/>
        </a:p>
      </dgm:t>
    </dgm:pt>
    <dgm:pt modelId="{F0DC19EE-7D2B-4243-9A59-AEC487419883}" type="pres">
      <dgm:prSet presAssocID="{7D1F9058-54CD-4E54-A7AD-4D5930E129AD}" presName="hierChild3" presStyleCnt="0"/>
      <dgm:spPr/>
    </dgm:pt>
    <dgm:pt modelId="{B4B8A2D0-2703-4921-8887-F255A9A45A26}" type="pres">
      <dgm:prSet presAssocID="{F6E5701F-000A-4CC3-9D1E-36C5859A4258}" presName="Name19" presStyleLbl="parChTrans1D4" presStyleIdx="0" presStyleCnt="4"/>
      <dgm:spPr/>
      <dgm:t>
        <a:bodyPr/>
        <a:lstStyle/>
        <a:p>
          <a:endParaRPr lang="ru-RU"/>
        </a:p>
      </dgm:t>
    </dgm:pt>
    <dgm:pt modelId="{3B1F64BE-52FE-4C58-939D-6041ECC0BB03}" type="pres">
      <dgm:prSet presAssocID="{450DA845-1BFE-45DF-BF58-40760E0260E1}" presName="Name21" presStyleCnt="0"/>
      <dgm:spPr/>
    </dgm:pt>
    <dgm:pt modelId="{69A70437-8F1E-4277-B081-614574157263}" type="pres">
      <dgm:prSet presAssocID="{450DA845-1BFE-45DF-BF58-40760E0260E1}" presName="level2Shape" presStyleLbl="node4" presStyleIdx="0" presStyleCnt="4"/>
      <dgm:spPr/>
      <dgm:t>
        <a:bodyPr/>
        <a:lstStyle/>
        <a:p>
          <a:endParaRPr lang="ru-RU"/>
        </a:p>
      </dgm:t>
    </dgm:pt>
    <dgm:pt modelId="{DB504196-74E6-42E3-ABC3-AF912C4E5D6A}" type="pres">
      <dgm:prSet presAssocID="{450DA845-1BFE-45DF-BF58-40760E0260E1}" presName="hierChild3" presStyleCnt="0"/>
      <dgm:spPr/>
    </dgm:pt>
    <dgm:pt modelId="{42D296B8-FDD1-46ED-96A0-5198CADBD6A9}" type="pres">
      <dgm:prSet presAssocID="{6FE423EC-4D41-4316-98CA-802A68E1BEEA}" presName="Name19" presStyleLbl="parChTrans1D4" presStyleIdx="1" presStyleCnt="4"/>
      <dgm:spPr/>
      <dgm:t>
        <a:bodyPr/>
        <a:lstStyle/>
        <a:p>
          <a:endParaRPr lang="ru-RU"/>
        </a:p>
      </dgm:t>
    </dgm:pt>
    <dgm:pt modelId="{6DE31076-6C4E-4CB7-B08B-4F5F5D7A7408}" type="pres">
      <dgm:prSet presAssocID="{10989CD4-8B2E-474D-817F-CDD2B2DDBDB5}" presName="Name21" presStyleCnt="0"/>
      <dgm:spPr/>
    </dgm:pt>
    <dgm:pt modelId="{49272D49-303D-4797-B339-E48A647F78EA}" type="pres">
      <dgm:prSet presAssocID="{10989CD4-8B2E-474D-817F-CDD2B2DDBDB5}" presName="level2Shape" presStyleLbl="node4" presStyleIdx="1" presStyleCnt="4"/>
      <dgm:spPr/>
      <dgm:t>
        <a:bodyPr/>
        <a:lstStyle/>
        <a:p>
          <a:endParaRPr lang="ru-RU"/>
        </a:p>
      </dgm:t>
    </dgm:pt>
    <dgm:pt modelId="{60B9AC54-E8C5-470C-A31D-F360041CF4E2}" type="pres">
      <dgm:prSet presAssocID="{10989CD4-8B2E-474D-817F-CDD2B2DDBDB5}" presName="hierChild3" presStyleCnt="0"/>
      <dgm:spPr/>
    </dgm:pt>
    <dgm:pt modelId="{6C96A635-CBB2-421C-A595-02F3ACDF8501}" type="pres">
      <dgm:prSet presAssocID="{955ADAD1-D4CB-4A7B-A4F9-97DC63CCEEA2}" presName="Name19" presStyleLbl="parChTrans1D2" presStyleIdx="1" presStyleCnt="2"/>
      <dgm:spPr/>
      <dgm:t>
        <a:bodyPr/>
        <a:lstStyle/>
        <a:p>
          <a:endParaRPr lang="ru-RU"/>
        </a:p>
      </dgm:t>
    </dgm:pt>
    <dgm:pt modelId="{1DBBC13E-1B08-4E65-9631-DB1D0CB8AE58}" type="pres">
      <dgm:prSet presAssocID="{973077CC-A1AC-4302-A075-BBC1463C49C4}" presName="Name21" presStyleCnt="0"/>
      <dgm:spPr/>
    </dgm:pt>
    <dgm:pt modelId="{AFE0A63E-BC2E-4822-AE06-0754D6EB9316}" type="pres">
      <dgm:prSet presAssocID="{973077CC-A1AC-4302-A075-BBC1463C49C4}" presName="level2Shape" presStyleLbl="node2" presStyleIdx="1" presStyleCnt="2" custScaleX="171666"/>
      <dgm:spPr/>
      <dgm:t>
        <a:bodyPr/>
        <a:lstStyle/>
        <a:p>
          <a:endParaRPr lang="ru-RU"/>
        </a:p>
      </dgm:t>
    </dgm:pt>
    <dgm:pt modelId="{1EB1B70A-E32F-4D3D-B7D1-A6283F3A6F91}" type="pres">
      <dgm:prSet presAssocID="{973077CC-A1AC-4302-A075-BBC1463C49C4}" presName="hierChild3" presStyleCnt="0"/>
      <dgm:spPr/>
    </dgm:pt>
    <dgm:pt modelId="{651FADA3-442C-4D79-9C62-B7AEF2493CF4}" type="pres">
      <dgm:prSet presAssocID="{FFD5E33C-3736-41B7-81E2-40886D4EAC72}" presName="Name19" presStyleLbl="parChTrans1D3" presStyleIdx="1" presStyleCnt="2"/>
      <dgm:spPr/>
      <dgm:t>
        <a:bodyPr/>
        <a:lstStyle/>
        <a:p>
          <a:endParaRPr lang="ru-RU"/>
        </a:p>
      </dgm:t>
    </dgm:pt>
    <dgm:pt modelId="{E96E49F1-812E-4F38-BCC6-EB1B47B1187A}" type="pres">
      <dgm:prSet presAssocID="{D92BF954-1ED1-4E29-B517-9AF823F507D0}" presName="Name21" presStyleCnt="0"/>
      <dgm:spPr/>
    </dgm:pt>
    <dgm:pt modelId="{6E19ED3B-4989-4F16-837E-997EA947519E}" type="pres">
      <dgm:prSet presAssocID="{D92BF954-1ED1-4E29-B517-9AF823F507D0}" presName="level2Shape" presStyleLbl="node3" presStyleIdx="1" presStyleCnt="2" custScaleX="169062"/>
      <dgm:spPr/>
      <dgm:t>
        <a:bodyPr/>
        <a:lstStyle/>
        <a:p>
          <a:endParaRPr lang="ru-RU"/>
        </a:p>
      </dgm:t>
    </dgm:pt>
    <dgm:pt modelId="{DAB25B65-198C-44A8-84B7-B6A6EFC6AF3E}" type="pres">
      <dgm:prSet presAssocID="{D92BF954-1ED1-4E29-B517-9AF823F507D0}" presName="hierChild3" presStyleCnt="0"/>
      <dgm:spPr/>
    </dgm:pt>
    <dgm:pt modelId="{46A3AA1B-8270-4B58-B726-D7E294CEE1B2}" type="pres">
      <dgm:prSet presAssocID="{E95924C8-5602-48D9-B5CA-C8385FADBEB5}" presName="Name19" presStyleLbl="parChTrans1D4" presStyleIdx="2" presStyleCnt="4"/>
      <dgm:spPr/>
      <dgm:t>
        <a:bodyPr/>
        <a:lstStyle/>
        <a:p>
          <a:endParaRPr lang="ru-RU"/>
        </a:p>
      </dgm:t>
    </dgm:pt>
    <dgm:pt modelId="{5C83596F-D69A-4305-AF0F-2FCBED3A87BB}" type="pres">
      <dgm:prSet presAssocID="{0478FB52-A53E-47CB-B63E-3FF5BA0FD533}" presName="Name21" presStyleCnt="0"/>
      <dgm:spPr/>
    </dgm:pt>
    <dgm:pt modelId="{72BE3BB1-5CAE-4120-82FF-956D6E02E432}" type="pres">
      <dgm:prSet presAssocID="{0478FB52-A53E-47CB-B63E-3FF5BA0FD533}" presName="level2Shape" presStyleLbl="node4" presStyleIdx="2" presStyleCnt="4"/>
      <dgm:spPr/>
      <dgm:t>
        <a:bodyPr/>
        <a:lstStyle/>
        <a:p>
          <a:endParaRPr lang="ru-RU"/>
        </a:p>
      </dgm:t>
    </dgm:pt>
    <dgm:pt modelId="{355FFD87-F5EC-41B9-B687-314C2554093E}" type="pres">
      <dgm:prSet presAssocID="{0478FB52-A53E-47CB-B63E-3FF5BA0FD533}" presName="hierChild3" presStyleCnt="0"/>
      <dgm:spPr/>
    </dgm:pt>
    <dgm:pt modelId="{44AF62CA-E8D2-4072-89A0-A5788940446C}" type="pres">
      <dgm:prSet presAssocID="{01A22B77-EBD3-421C-BC15-8A8C383258BC}" presName="Name19" presStyleLbl="parChTrans1D4" presStyleIdx="3" presStyleCnt="4"/>
      <dgm:spPr/>
      <dgm:t>
        <a:bodyPr/>
        <a:lstStyle/>
        <a:p>
          <a:endParaRPr lang="ru-RU"/>
        </a:p>
      </dgm:t>
    </dgm:pt>
    <dgm:pt modelId="{881DE5A9-50F4-4A4B-A8E1-362DF7BEDC97}" type="pres">
      <dgm:prSet presAssocID="{D3585950-6D83-43A4-BA11-D0A36FAAD15D}" presName="Name21" presStyleCnt="0"/>
      <dgm:spPr/>
    </dgm:pt>
    <dgm:pt modelId="{0FCF73EB-C0B8-4657-8E24-7E63BC627FD5}" type="pres">
      <dgm:prSet presAssocID="{D3585950-6D83-43A4-BA11-D0A36FAAD15D}" presName="level2Shape" presStyleLbl="node4" presStyleIdx="3" presStyleCnt="4"/>
      <dgm:spPr/>
      <dgm:t>
        <a:bodyPr/>
        <a:lstStyle/>
        <a:p>
          <a:endParaRPr lang="ru-RU"/>
        </a:p>
      </dgm:t>
    </dgm:pt>
    <dgm:pt modelId="{B218CDA5-9838-4F86-9D1D-87098AF4158B}" type="pres">
      <dgm:prSet presAssocID="{D3585950-6D83-43A4-BA11-D0A36FAAD15D}" presName="hierChild3" presStyleCnt="0"/>
      <dgm:spPr/>
    </dgm:pt>
    <dgm:pt modelId="{6432DEC9-EE92-4012-AA5E-00C7EAE60FCA}" type="pres">
      <dgm:prSet presAssocID="{F5355423-6767-4A8C-B03B-6D468FE7ED41}" presName="bgShapesFlow" presStyleCnt="0"/>
      <dgm:spPr/>
    </dgm:pt>
    <dgm:pt modelId="{A1CB8C53-6BFA-4037-B1C8-E7D29A1FF18E}" type="pres">
      <dgm:prSet presAssocID="{33D3F038-A935-430B-88F6-540DC9A0236E}" presName="rectComp" presStyleCnt="0"/>
      <dgm:spPr/>
    </dgm:pt>
    <dgm:pt modelId="{4C04CBFC-9DFD-448C-95FB-B5FC8E941F2D}" type="pres">
      <dgm:prSet presAssocID="{33D3F038-A935-430B-88F6-540DC9A0236E}" presName="bgRect" presStyleLbl="bgShp" presStyleIdx="0" presStyleCnt="5"/>
      <dgm:spPr/>
      <dgm:t>
        <a:bodyPr/>
        <a:lstStyle/>
        <a:p>
          <a:endParaRPr lang="ru-RU"/>
        </a:p>
      </dgm:t>
    </dgm:pt>
    <dgm:pt modelId="{DB66EE72-126A-47D7-8A6F-D4F32923B62E}" type="pres">
      <dgm:prSet presAssocID="{33D3F038-A935-430B-88F6-540DC9A0236E}" presName="bgRectTx" presStyleLbl="bgShp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8DF89-D302-4315-8134-3298C2BE5DFA}" type="pres">
      <dgm:prSet presAssocID="{33D3F038-A935-430B-88F6-540DC9A0236E}" presName="spComp" presStyleCnt="0"/>
      <dgm:spPr/>
    </dgm:pt>
    <dgm:pt modelId="{0AE49EB6-04ED-44BA-850F-DBDC11C05281}" type="pres">
      <dgm:prSet presAssocID="{33D3F038-A935-430B-88F6-540DC9A0236E}" presName="vSp" presStyleCnt="0"/>
      <dgm:spPr/>
    </dgm:pt>
    <dgm:pt modelId="{13B930C3-E0D4-426E-BBD1-F6825D78B45A}" type="pres">
      <dgm:prSet presAssocID="{6569E1D0-607A-4D73-B56F-2523BB11A77F}" presName="rectComp" presStyleCnt="0"/>
      <dgm:spPr/>
    </dgm:pt>
    <dgm:pt modelId="{CBCE7CFF-847D-40D8-9428-D74A681DE3C0}" type="pres">
      <dgm:prSet presAssocID="{6569E1D0-607A-4D73-B56F-2523BB11A77F}" presName="bgRect" presStyleLbl="bgShp" presStyleIdx="1" presStyleCnt="5"/>
      <dgm:spPr/>
      <dgm:t>
        <a:bodyPr/>
        <a:lstStyle/>
        <a:p>
          <a:endParaRPr lang="ru-RU"/>
        </a:p>
      </dgm:t>
    </dgm:pt>
    <dgm:pt modelId="{264F09F8-CD08-4079-B8B1-D23418BEDED9}" type="pres">
      <dgm:prSet presAssocID="{6569E1D0-607A-4D73-B56F-2523BB11A77F}" presName="bgRectTx" presStyleLbl="bgShp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109B8-4B4F-4BA9-88C7-53BBE6356880}" type="pres">
      <dgm:prSet presAssocID="{6569E1D0-607A-4D73-B56F-2523BB11A77F}" presName="spComp" presStyleCnt="0"/>
      <dgm:spPr/>
    </dgm:pt>
    <dgm:pt modelId="{B803BB25-B3A7-4F4F-AA94-6620364AB57D}" type="pres">
      <dgm:prSet presAssocID="{6569E1D0-607A-4D73-B56F-2523BB11A77F}" presName="vSp" presStyleCnt="0"/>
      <dgm:spPr/>
    </dgm:pt>
    <dgm:pt modelId="{B129F83D-473F-4F93-8BD9-FD614700D1B2}" type="pres">
      <dgm:prSet presAssocID="{183E33AD-24E1-49FF-B393-47865FAA93AA}" presName="rectComp" presStyleCnt="0"/>
      <dgm:spPr/>
    </dgm:pt>
    <dgm:pt modelId="{68151A88-AEC1-4117-85E4-9C25DFF9C108}" type="pres">
      <dgm:prSet presAssocID="{183E33AD-24E1-49FF-B393-47865FAA93AA}" presName="bgRect" presStyleLbl="bgShp" presStyleIdx="2" presStyleCnt="5"/>
      <dgm:spPr/>
      <dgm:t>
        <a:bodyPr/>
        <a:lstStyle/>
        <a:p>
          <a:endParaRPr lang="ru-RU"/>
        </a:p>
      </dgm:t>
    </dgm:pt>
    <dgm:pt modelId="{E5C98043-F870-4283-935A-268C83FD0B1C}" type="pres">
      <dgm:prSet presAssocID="{183E33AD-24E1-49FF-B393-47865FAA93AA}" presName="bgRectTx" presStyleLbl="bgShp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98989-FEBB-40F9-AB6E-C8DA24C9D704}" type="pres">
      <dgm:prSet presAssocID="{183E33AD-24E1-49FF-B393-47865FAA93AA}" presName="spComp" presStyleCnt="0"/>
      <dgm:spPr/>
    </dgm:pt>
    <dgm:pt modelId="{CD107BA5-718B-4B3D-8760-AEE2B1F7106E}" type="pres">
      <dgm:prSet presAssocID="{183E33AD-24E1-49FF-B393-47865FAA93AA}" presName="vSp" presStyleCnt="0"/>
      <dgm:spPr/>
    </dgm:pt>
    <dgm:pt modelId="{510DA5C5-20AD-4403-95EA-FCB26FCCDA29}" type="pres">
      <dgm:prSet presAssocID="{D1002A06-1461-4C6C-9FAE-24DEFCB467EB}" presName="rectComp" presStyleCnt="0"/>
      <dgm:spPr/>
    </dgm:pt>
    <dgm:pt modelId="{440CA05F-C3D7-4F7F-A950-D4EB026D6313}" type="pres">
      <dgm:prSet presAssocID="{D1002A06-1461-4C6C-9FAE-24DEFCB467EB}" presName="bgRect" presStyleLbl="bgShp" presStyleIdx="3" presStyleCnt="5"/>
      <dgm:spPr/>
      <dgm:t>
        <a:bodyPr/>
        <a:lstStyle/>
        <a:p>
          <a:endParaRPr lang="ru-RU"/>
        </a:p>
      </dgm:t>
    </dgm:pt>
    <dgm:pt modelId="{D2A39355-41FC-4515-B8C2-08F4693BFD46}" type="pres">
      <dgm:prSet presAssocID="{D1002A06-1461-4C6C-9FAE-24DEFCB467EB}" presName="bgRectTx" presStyleLbl="bgShp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B5E11-373B-4E94-9F69-C4B01C76DBE2}" type="pres">
      <dgm:prSet presAssocID="{D1002A06-1461-4C6C-9FAE-24DEFCB467EB}" presName="spComp" presStyleCnt="0"/>
      <dgm:spPr/>
    </dgm:pt>
    <dgm:pt modelId="{D3795F28-4C3E-49AF-A64B-E59EA72CDA71}" type="pres">
      <dgm:prSet presAssocID="{D1002A06-1461-4C6C-9FAE-24DEFCB467EB}" presName="vSp" presStyleCnt="0"/>
      <dgm:spPr/>
    </dgm:pt>
    <dgm:pt modelId="{4D84FA8A-06A8-4EED-B1C6-4E3A40B9322A}" type="pres">
      <dgm:prSet presAssocID="{AB25F5F1-86EB-4CCB-AE76-CFF32A0385BF}" presName="rectComp" presStyleCnt="0"/>
      <dgm:spPr/>
    </dgm:pt>
    <dgm:pt modelId="{EA8AA4E9-3406-4661-A138-D941058911EE}" type="pres">
      <dgm:prSet presAssocID="{AB25F5F1-86EB-4CCB-AE76-CFF32A0385BF}" presName="bgRect" presStyleLbl="bgShp" presStyleIdx="4" presStyleCnt="5"/>
      <dgm:spPr/>
      <dgm:t>
        <a:bodyPr/>
        <a:lstStyle/>
        <a:p>
          <a:endParaRPr lang="ru-RU"/>
        </a:p>
      </dgm:t>
    </dgm:pt>
    <dgm:pt modelId="{D923063B-2660-45C2-9B17-2A6BE13D14EB}" type="pres">
      <dgm:prSet presAssocID="{AB25F5F1-86EB-4CCB-AE76-CFF32A0385BF}" presName="bgRectTx" presStyleLbl="bgShp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6A943D-A7EF-4F58-AE78-31A855803AA4}" type="presOf" srcId="{6569E1D0-607A-4D73-B56F-2523BB11A77F}" destId="{CBCE7CFF-847D-40D8-9428-D74A681DE3C0}" srcOrd="0" destOrd="0" presId="urn:microsoft.com/office/officeart/2005/8/layout/hierarchy6"/>
    <dgm:cxn modelId="{896C7C34-4005-47D8-BC40-79C628E11C39}" type="presOf" srcId="{AB25F5F1-86EB-4CCB-AE76-CFF32A0385BF}" destId="{EA8AA4E9-3406-4661-A138-D941058911EE}" srcOrd="0" destOrd="0" presId="urn:microsoft.com/office/officeart/2005/8/layout/hierarchy6"/>
    <dgm:cxn modelId="{56D75C44-C60C-4877-80BB-1BCC1F9DFB5A}" type="presOf" srcId="{33D3F038-A935-430B-88F6-540DC9A0236E}" destId="{4C04CBFC-9DFD-448C-95FB-B5FC8E941F2D}" srcOrd="0" destOrd="0" presId="urn:microsoft.com/office/officeart/2005/8/layout/hierarchy6"/>
    <dgm:cxn modelId="{7416F5E3-6CB4-49CF-B639-B9F2BF4B724D}" srcId="{7D1F9058-54CD-4E54-A7AD-4D5930E129AD}" destId="{10989CD4-8B2E-474D-817F-CDD2B2DDBDB5}" srcOrd="1" destOrd="0" parTransId="{6FE423EC-4D41-4316-98CA-802A68E1BEEA}" sibTransId="{1E3B9D46-65C1-4F42-A2A4-7C2E22F1D89A}"/>
    <dgm:cxn modelId="{F9DFC5F1-5AC0-46F9-B1DF-0BE8BC44209D}" type="presOf" srcId="{D1002A06-1461-4C6C-9FAE-24DEFCB467EB}" destId="{440CA05F-C3D7-4F7F-A950-D4EB026D6313}" srcOrd="0" destOrd="0" presId="urn:microsoft.com/office/officeart/2005/8/layout/hierarchy6"/>
    <dgm:cxn modelId="{61574647-6980-4F14-9EF9-A94C3D39D8BE}" type="presOf" srcId="{D1002A06-1461-4C6C-9FAE-24DEFCB467EB}" destId="{D2A39355-41FC-4515-B8C2-08F4693BFD46}" srcOrd="1" destOrd="0" presId="urn:microsoft.com/office/officeart/2005/8/layout/hierarchy6"/>
    <dgm:cxn modelId="{3E46B286-1127-45AF-9E89-E61438C90987}" srcId="{F5355423-6767-4A8C-B03B-6D468FE7ED41}" destId="{AB25F5F1-86EB-4CCB-AE76-CFF32A0385BF}" srcOrd="5" destOrd="0" parTransId="{EDB73989-985A-4CB9-BADA-C30424C1425D}" sibTransId="{C4B8F0B5-E044-4B7F-B441-D829F283815A}"/>
    <dgm:cxn modelId="{00AC106E-1DF4-48E9-ACB2-1F81721ACB0A}" type="presOf" srcId="{FFD5E33C-3736-41B7-81E2-40886D4EAC72}" destId="{651FADA3-442C-4D79-9C62-B7AEF2493CF4}" srcOrd="0" destOrd="0" presId="urn:microsoft.com/office/officeart/2005/8/layout/hierarchy6"/>
    <dgm:cxn modelId="{99B37880-660F-4F63-96B7-7CE2A10159BA}" type="presOf" srcId="{AED374E2-67AB-4340-8E64-F241F22AFCB4}" destId="{94F1619B-9B39-4F9F-A1BD-D5E701E06B0F}" srcOrd="0" destOrd="0" presId="urn:microsoft.com/office/officeart/2005/8/layout/hierarchy6"/>
    <dgm:cxn modelId="{9B71AC8E-3208-4071-A45E-6F43716B2774}" srcId="{7D1F9058-54CD-4E54-A7AD-4D5930E129AD}" destId="{450DA845-1BFE-45DF-BF58-40760E0260E1}" srcOrd="0" destOrd="0" parTransId="{F6E5701F-000A-4CC3-9D1E-36C5859A4258}" sibTransId="{CB58488F-8F3F-41FD-A23C-2BA7EC0F5CC2}"/>
    <dgm:cxn modelId="{2C85BF77-F0D3-4FEF-AB36-DC09AC32D8A9}" type="presOf" srcId="{0478FB52-A53E-47CB-B63E-3FF5BA0FD533}" destId="{72BE3BB1-5CAE-4120-82FF-956D6E02E432}" srcOrd="0" destOrd="0" presId="urn:microsoft.com/office/officeart/2005/8/layout/hierarchy6"/>
    <dgm:cxn modelId="{2F50C405-D208-4917-8F8B-937624B9262F}" type="presOf" srcId="{973077CC-A1AC-4302-A075-BBC1463C49C4}" destId="{AFE0A63E-BC2E-4822-AE06-0754D6EB9316}" srcOrd="0" destOrd="0" presId="urn:microsoft.com/office/officeart/2005/8/layout/hierarchy6"/>
    <dgm:cxn modelId="{8C57C2B4-99CD-44BF-9195-3AC2ED0B9F28}" type="presOf" srcId="{450DA845-1BFE-45DF-BF58-40760E0260E1}" destId="{69A70437-8F1E-4277-B081-614574157263}" srcOrd="0" destOrd="0" presId="urn:microsoft.com/office/officeart/2005/8/layout/hierarchy6"/>
    <dgm:cxn modelId="{1811BEE3-8759-4E29-94F8-0BC5EBD99436}" type="presOf" srcId="{F6E5701F-000A-4CC3-9D1E-36C5859A4258}" destId="{B4B8A2D0-2703-4921-8887-F255A9A45A26}" srcOrd="0" destOrd="0" presId="urn:microsoft.com/office/officeart/2005/8/layout/hierarchy6"/>
    <dgm:cxn modelId="{9523F00F-6304-4F2B-A87D-719983919E05}" srcId="{F5355423-6767-4A8C-B03B-6D468FE7ED41}" destId="{6569E1D0-607A-4D73-B56F-2523BB11A77F}" srcOrd="2" destOrd="0" parTransId="{83E7F250-38A7-49D2-8913-97A9E32BA5F6}" sibTransId="{C17FE466-144A-4228-9E0E-84306F773C46}"/>
    <dgm:cxn modelId="{97023390-4557-4F3C-8B8A-810DCABD2AE9}" type="presOf" srcId="{6FE423EC-4D41-4316-98CA-802A68E1BEEA}" destId="{42D296B8-FDD1-46ED-96A0-5198CADBD6A9}" srcOrd="0" destOrd="0" presId="urn:microsoft.com/office/officeart/2005/8/layout/hierarchy6"/>
    <dgm:cxn modelId="{C2C76BE7-C87A-4411-85B7-E0F03A51B57C}" srcId="{D92BF954-1ED1-4E29-B517-9AF823F507D0}" destId="{D3585950-6D83-43A4-BA11-D0A36FAAD15D}" srcOrd="1" destOrd="0" parTransId="{01A22B77-EBD3-421C-BC15-8A8C383258BC}" sibTransId="{BABC325F-9BAA-4F7F-8E21-005B3268DD18}"/>
    <dgm:cxn modelId="{5E69CF00-395C-434D-A15E-03C5D608F342}" srcId="{71F0A145-83F7-4984-857E-6330E17D0E0A}" destId="{973077CC-A1AC-4302-A075-BBC1463C49C4}" srcOrd="1" destOrd="0" parTransId="{955ADAD1-D4CB-4A7B-A4F9-97DC63CCEEA2}" sibTransId="{4EFDE0AD-FDC4-4D40-8B25-01D6FF982D96}"/>
    <dgm:cxn modelId="{3895F18A-B19D-4634-A237-75B3122A6B6D}" type="presOf" srcId="{F5355423-6767-4A8C-B03B-6D468FE7ED41}" destId="{5C54BE97-234D-4035-AB62-9B5A4D394352}" srcOrd="0" destOrd="0" presId="urn:microsoft.com/office/officeart/2005/8/layout/hierarchy6"/>
    <dgm:cxn modelId="{7D72872F-28DD-4F48-99B5-9317F7285895}" type="presOf" srcId="{183E33AD-24E1-49FF-B393-47865FAA93AA}" destId="{E5C98043-F870-4283-935A-268C83FD0B1C}" srcOrd="1" destOrd="0" presId="urn:microsoft.com/office/officeart/2005/8/layout/hierarchy6"/>
    <dgm:cxn modelId="{0DE239F4-7F26-4F69-82F3-0A57DDFAC58F}" srcId="{8377E0F0-D163-4344-A3EC-E2EDDD236F64}" destId="{7D1F9058-54CD-4E54-A7AD-4D5930E129AD}" srcOrd="0" destOrd="0" parTransId="{AED374E2-67AB-4340-8E64-F241F22AFCB4}" sibTransId="{CD62390B-C228-4A18-BE8A-F853D5DAC6DF}"/>
    <dgm:cxn modelId="{63E7723F-CC49-42AC-8D28-00D6872EADE5}" srcId="{71F0A145-83F7-4984-857E-6330E17D0E0A}" destId="{8377E0F0-D163-4344-A3EC-E2EDDD236F64}" srcOrd="0" destOrd="0" parTransId="{57CB3BDE-CD7D-4345-9638-F23EA2D7537C}" sibTransId="{D2168B4E-4030-4B0B-8CA6-7ECB2423FA50}"/>
    <dgm:cxn modelId="{BF3DD736-5F79-4AB1-8BA8-E71BAE1102E2}" type="presOf" srcId="{D3585950-6D83-43A4-BA11-D0A36FAAD15D}" destId="{0FCF73EB-C0B8-4657-8E24-7E63BC627FD5}" srcOrd="0" destOrd="0" presId="urn:microsoft.com/office/officeart/2005/8/layout/hierarchy6"/>
    <dgm:cxn modelId="{5CFF2CB6-9B14-4729-9F40-7829FE98FE13}" srcId="{973077CC-A1AC-4302-A075-BBC1463C49C4}" destId="{D92BF954-1ED1-4E29-B517-9AF823F507D0}" srcOrd="0" destOrd="0" parTransId="{FFD5E33C-3736-41B7-81E2-40886D4EAC72}" sibTransId="{BF37F3F7-784A-4A8E-8DCF-09DAB169BBD6}"/>
    <dgm:cxn modelId="{9FE3C9EF-41CD-4443-8648-897EC5555117}" srcId="{F5355423-6767-4A8C-B03B-6D468FE7ED41}" destId="{33D3F038-A935-430B-88F6-540DC9A0236E}" srcOrd="1" destOrd="0" parTransId="{ECD8ECBC-BD14-4381-895A-D4F7C03C5F70}" sibTransId="{5B43A52D-97D4-46ED-9717-3DC9AD0E66F6}"/>
    <dgm:cxn modelId="{E6143CB8-E7D3-41BB-B3F8-C9AC20F646BB}" type="presOf" srcId="{10989CD4-8B2E-474D-817F-CDD2B2DDBDB5}" destId="{49272D49-303D-4797-B339-E48A647F78EA}" srcOrd="0" destOrd="0" presId="urn:microsoft.com/office/officeart/2005/8/layout/hierarchy6"/>
    <dgm:cxn modelId="{AD9BE17E-D14E-462D-9A17-8AAF5E15824A}" type="presOf" srcId="{955ADAD1-D4CB-4A7B-A4F9-97DC63CCEEA2}" destId="{6C96A635-CBB2-421C-A595-02F3ACDF8501}" srcOrd="0" destOrd="0" presId="urn:microsoft.com/office/officeart/2005/8/layout/hierarchy6"/>
    <dgm:cxn modelId="{1903DC66-5070-42A9-BF92-491BACB0E99C}" srcId="{F5355423-6767-4A8C-B03B-6D468FE7ED41}" destId="{183E33AD-24E1-49FF-B393-47865FAA93AA}" srcOrd="3" destOrd="0" parTransId="{739C5502-8F5D-40CB-BA2C-CF2A3045CD83}" sibTransId="{ED1F271B-EC38-45B7-BAE5-CE444025943B}"/>
    <dgm:cxn modelId="{4B8DC5E4-0395-4F85-93DA-F20F19C17F9E}" type="presOf" srcId="{71F0A145-83F7-4984-857E-6330E17D0E0A}" destId="{0F00FCB2-E915-4EDD-8032-87CC9FE40F4B}" srcOrd="0" destOrd="0" presId="urn:microsoft.com/office/officeart/2005/8/layout/hierarchy6"/>
    <dgm:cxn modelId="{8F5BE103-FD27-40F5-9DBF-AFECF5E4C868}" type="presOf" srcId="{E95924C8-5602-48D9-B5CA-C8385FADBEB5}" destId="{46A3AA1B-8270-4B58-B726-D7E294CEE1B2}" srcOrd="0" destOrd="0" presId="urn:microsoft.com/office/officeart/2005/8/layout/hierarchy6"/>
    <dgm:cxn modelId="{30A8827E-9E58-4C5F-AE01-04C57537100C}" type="presOf" srcId="{AB25F5F1-86EB-4CCB-AE76-CFF32A0385BF}" destId="{D923063B-2660-45C2-9B17-2A6BE13D14EB}" srcOrd="1" destOrd="0" presId="urn:microsoft.com/office/officeart/2005/8/layout/hierarchy6"/>
    <dgm:cxn modelId="{62029529-73FC-48B5-B288-9A88E27E81A3}" srcId="{D92BF954-1ED1-4E29-B517-9AF823F507D0}" destId="{0478FB52-A53E-47CB-B63E-3FF5BA0FD533}" srcOrd="0" destOrd="0" parTransId="{E95924C8-5602-48D9-B5CA-C8385FADBEB5}" sibTransId="{9293573D-A8BE-433F-9BA9-F868EF672C88}"/>
    <dgm:cxn modelId="{F0B74954-A4A3-48C3-A0BA-2803E72A001F}" type="presOf" srcId="{D92BF954-1ED1-4E29-B517-9AF823F507D0}" destId="{6E19ED3B-4989-4F16-837E-997EA947519E}" srcOrd="0" destOrd="0" presId="urn:microsoft.com/office/officeart/2005/8/layout/hierarchy6"/>
    <dgm:cxn modelId="{E4F70FBE-CEAF-4237-AA1E-764783A87B24}" type="presOf" srcId="{01A22B77-EBD3-421C-BC15-8A8C383258BC}" destId="{44AF62CA-E8D2-4072-89A0-A5788940446C}" srcOrd="0" destOrd="0" presId="urn:microsoft.com/office/officeart/2005/8/layout/hierarchy6"/>
    <dgm:cxn modelId="{560812B9-3DA8-4AE7-9082-CA2646928DE4}" type="presOf" srcId="{33D3F038-A935-430B-88F6-540DC9A0236E}" destId="{DB66EE72-126A-47D7-8A6F-D4F32923B62E}" srcOrd="1" destOrd="0" presId="urn:microsoft.com/office/officeart/2005/8/layout/hierarchy6"/>
    <dgm:cxn modelId="{F648B778-2AC6-4A78-BEB3-52CF87B399AF}" srcId="{F5355423-6767-4A8C-B03B-6D468FE7ED41}" destId="{71F0A145-83F7-4984-857E-6330E17D0E0A}" srcOrd="0" destOrd="0" parTransId="{0A7DC177-9739-475A-8B87-790861A7D930}" sibTransId="{ACC54F4B-738C-4B28-B8A2-4E75F554E8C5}"/>
    <dgm:cxn modelId="{25454B4F-7E6D-4AFD-8EC3-8D4C7DE2EA81}" type="presOf" srcId="{7D1F9058-54CD-4E54-A7AD-4D5930E129AD}" destId="{83A54031-3481-441B-A8DD-BFFC94DB72D6}" srcOrd="0" destOrd="0" presId="urn:microsoft.com/office/officeart/2005/8/layout/hierarchy6"/>
    <dgm:cxn modelId="{1373BF2F-060A-46E3-9180-952094D7805F}" type="presOf" srcId="{183E33AD-24E1-49FF-B393-47865FAA93AA}" destId="{68151A88-AEC1-4117-85E4-9C25DFF9C108}" srcOrd="0" destOrd="0" presId="urn:microsoft.com/office/officeart/2005/8/layout/hierarchy6"/>
    <dgm:cxn modelId="{9E9B9779-C71A-433E-A045-AACA6BE400CC}" type="presOf" srcId="{6569E1D0-607A-4D73-B56F-2523BB11A77F}" destId="{264F09F8-CD08-4079-B8B1-D23418BEDED9}" srcOrd="1" destOrd="0" presId="urn:microsoft.com/office/officeart/2005/8/layout/hierarchy6"/>
    <dgm:cxn modelId="{52F6D50F-E25B-4333-9D85-E440B2DC1CFD}" type="presOf" srcId="{8377E0F0-D163-4344-A3EC-E2EDDD236F64}" destId="{D94F7357-F1C4-47B3-AD51-9F31DA1394BE}" srcOrd="0" destOrd="0" presId="urn:microsoft.com/office/officeart/2005/8/layout/hierarchy6"/>
    <dgm:cxn modelId="{CA26DDF1-464E-488E-ADD6-563ABD5ED85A}" srcId="{F5355423-6767-4A8C-B03B-6D468FE7ED41}" destId="{D1002A06-1461-4C6C-9FAE-24DEFCB467EB}" srcOrd="4" destOrd="0" parTransId="{4B98A458-23AA-4773-9997-103BAB9AF1CC}" sibTransId="{E8005BCA-DF21-49DB-8E85-B2923ACA9271}"/>
    <dgm:cxn modelId="{1263F146-7513-45AD-9EAD-574D9BEEEEDE}" type="presOf" srcId="{57CB3BDE-CD7D-4345-9638-F23EA2D7537C}" destId="{A32B268A-09BD-404A-BF76-C8085BE33FD6}" srcOrd="0" destOrd="0" presId="urn:microsoft.com/office/officeart/2005/8/layout/hierarchy6"/>
    <dgm:cxn modelId="{2ECF86BE-1973-4B07-84E6-C1662B7CD56C}" type="presParOf" srcId="{5C54BE97-234D-4035-AB62-9B5A4D394352}" destId="{52A2F5D3-06BF-43DD-9C84-8F986DDDD227}" srcOrd="0" destOrd="0" presId="urn:microsoft.com/office/officeart/2005/8/layout/hierarchy6"/>
    <dgm:cxn modelId="{DC74196E-3197-43AB-9FDE-BC6A1E8375B4}" type="presParOf" srcId="{52A2F5D3-06BF-43DD-9C84-8F986DDDD227}" destId="{57856FCF-A80C-4346-B2C5-1080B98E99DC}" srcOrd="0" destOrd="0" presId="urn:microsoft.com/office/officeart/2005/8/layout/hierarchy6"/>
    <dgm:cxn modelId="{58727B5D-818D-49E8-9DA9-8FDCB87D7EBE}" type="presParOf" srcId="{52A2F5D3-06BF-43DD-9C84-8F986DDDD227}" destId="{DEF09005-43BC-4CEA-A8C7-22CB58C265C7}" srcOrd="1" destOrd="0" presId="urn:microsoft.com/office/officeart/2005/8/layout/hierarchy6"/>
    <dgm:cxn modelId="{82282C77-DED9-4023-80D5-E3134FE849F6}" type="presParOf" srcId="{DEF09005-43BC-4CEA-A8C7-22CB58C265C7}" destId="{EBA60FBF-BAB8-4671-8663-A5B26D3DA2BD}" srcOrd="0" destOrd="0" presId="urn:microsoft.com/office/officeart/2005/8/layout/hierarchy6"/>
    <dgm:cxn modelId="{AD68D06D-49A2-4AB8-9BA2-CC486B9386C0}" type="presParOf" srcId="{EBA60FBF-BAB8-4671-8663-A5B26D3DA2BD}" destId="{0F00FCB2-E915-4EDD-8032-87CC9FE40F4B}" srcOrd="0" destOrd="0" presId="urn:microsoft.com/office/officeart/2005/8/layout/hierarchy6"/>
    <dgm:cxn modelId="{488BC8D2-9A96-4940-8CBF-FF0941B37D4B}" type="presParOf" srcId="{EBA60FBF-BAB8-4671-8663-A5B26D3DA2BD}" destId="{A219F014-90DB-4354-A405-154A2EB35B07}" srcOrd="1" destOrd="0" presId="urn:microsoft.com/office/officeart/2005/8/layout/hierarchy6"/>
    <dgm:cxn modelId="{CAC98091-6566-4149-B89C-3FDF2F79B137}" type="presParOf" srcId="{A219F014-90DB-4354-A405-154A2EB35B07}" destId="{A32B268A-09BD-404A-BF76-C8085BE33FD6}" srcOrd="0" destOrd="0" presId="urn:microsoft.com/office/officeart/2005/8/layout/hierarchy6"/>
    <dgm:cxn modelId="{7F386482-927B-487C-AC54-3EADE8F0827C}" type="presParOf" srcId="{A219F014-90DB-4354-A405-154A2EB35B07}" destId="{3FB265B7-F03E-4758-BE95-68D75951E7D0}" srcOrd="1" destOrd="0" presId="urn:microsoft.com/office/officeart/2005/8/layout/hierarchy6"/>
    <dgm:cxn modelId="{4B584F3D-0A78-4784-9D2F-672C2CE9DA5F}" type="presParOf" srcId="{3FB265B7-F03E-4758-BE95-68D75951E7D0}" destId="{D94F7357-F1C4-47B3-AD51-9F31DA1394BE}" srcOrd="0" destOrd="0" presId="urn:microsoft.com/office/officeart/2005/8/layout/hierarchy6"/>
    <dgm:cxn modelId="{8A8EC735-A950-4EA9-AE5A-3B7443980A9D}" type="presParOf" srcId="{3FB265B7-F03E-4758-BE95-68D75951E7D0}" destId="{A9B29E82-FFC8-4D3B-92FE-AF3DFD47CA6E}" srcOrd="1" destOrd="0" presId="urn:microsoft.com/office/officeart/2005/8/layout/hierarchy6"/>
    <dgm:cxn modelId="{76B2CF23-B095-4741-9671-9B30DAEB47B8}" type="presParOf" srcId="{A9B29E82-FFC8-4D3B-92FE-AF3DFD47CA6E}" destId="{94F1619B-9B39-4F9F-A1BD-D5E701E06B0F}" srcOrd="0" destOrd="0" presId="urn:microsoft.com/office/officeart/2005/8/layout/hierarchy6"/>
    <dgm:cxn modelId="{160A3FE3-44D8-4F76-9B57-17E5936AF6DA}" type="presParOf" srcId="{A9B29E82-FFC8-4D3B-92FE-AF3DFD47CA6E}" destId="{1D022C99-40F3-4701-B1C2-4BA16E0D4063}" srcOrd="1" destOrd="0" presId="urn:microsoft.com/office/officeart/2005/8/layout/hierarchy6"/>
    <dgm:cxn modelId="{14B88873-F850-4ADA-9247-8C25A3ED3B2A}" type="presParOf" srcId="{1D022C99-40F3-4701-B1C2-4BA16E0D4063}" destId="{83A54031-3481-441B-A8DD-BFFC94DB72D6}" srcOrd="0" destOrd="0" presId="urn:microsoft.com/office/officeart/2005/8/layout/hierarchy6"/>
    <dgm:cxn modelId="{17C06DEA-7420-42E4-9611-629672361F45}" type="presParOf" srcId="{1D022C99-40F3-4701-B1C2-4BA16E0D4063}" destId="{F0DC19EE-7D2B-4243-9A59-AEC487419883}" srcOrd="1" destOrd="0" presId="urn:microsoft.com/office/officeart/2005/8/layout/hierarchy6"/>
    <dgm:cxn modelId="{DF751D4F-95CC-4F62-BAAA-A6B7A4DEE16F}" type="presParOf" srcId="{F0DC19EE-7D2B-4243-9A59-AEC487419883}" destId="{B4B8A2D0-2703-4921-8887-F255A9A45A26}" srcOrd="0" destOrd="0" presId="urn:microsoft.com/office/officeart/2005/8/layout/hierarchy6"/>
    <dgm:cxn modelId="{D71A327D-F91E-4AE3-8199-B173C85E3326}" type="presParOf" srcId="{F0DC19EE-7D2B-4243-9A59-AEC487419883}" destId="{3B1F64BE-52FE-4C58-939D-6041ECC0BB03}" srcOrd="1" destOrd="0" presId="urn:microsoft.com/office/officeart/2005/8/layout/hierarchy6"/>
    <dgm:cxn modelId="{20E0B05C-739F-4D4B-B577-F69074457238}" type="presParOf" srcId="{3B1F64BE-52FE-4C58-939D-6041ECC0BB03}" destId="{69A70437-8F1E-4277-B081-614574157263}" srcOrd="0" destOrd="0" presId="urn:microsoft.com/office/officeart/2005/8/layout/hierarchy6"/>
    <dgm:cxn modelId="{C834CE65-4B55-4C18-858C-CB373B90D199}" type="presParOf" srcId="{3B1F64BE-52FE-4C58-939D-6041ECC0BB03}" destId="{DB504196-74E6-42E3-ABC3-AF912C4E5D6A}" srcOrd="1" destOrd="0" presId="urn:microsoft.com/office/officeart/2005/8/layout/hierarchy6"/>
    <dgm:cxn modelId="{6D714D56-C027-422D-9D30-A30CDD89FCE0}" type="presParOf" srcId="{F0DC19EE-7D2B-4243-9A59-AEC487419883}" destId="{42D296B8-FDD1-46ED-96A0-5198CADBD6A9}" srcOrd="2" destOrd="0" presId="urn:microsoft.com/office/officeart/2005/8/layout/hierarchy6"/>
    <dgm:cxn modelId="{99BCDA9D-6B78-4B00-8823-5CEFE0A47951}" type="presParOf" srcId="{F0DC19EE-7D2B-4243-9A59-AEC487419883}" destId="{6DE31076-6C4E-4CB7-B08B-4F5F5D7A7408}" srcOrd="3" destOrd="0" presId="urn:microsoft.com/office/officeart/2005/8/layout/hierarchy6"/>
    <dgm:cxn modelId="{80D52697-3764-44A2-8734-8B936D9E7C7B}" type="presParOf" srcId="{6DE31076-6C4E-4CB7-B08B-4F5F5D7A7408}" destId="{49272D49-303D-4797-B339-E48A647F78EA}" srcOrd="0" destOrd="0" presId="urn:microsoft.com/office/officeart/2005/8/layout/hierarchy6"/>
    <dgm:cxn modelId="{6CFDB27F-410F-4962-842A-BB644B14199C}" type="presParOf" srcId="{6DE31076-6C4E-4CB7-B08B-4F5F5D7A7408}" destId="{60B9AC54-E8C5-470C-A31D-F360041CF4E2}" srcOrd="1" destOrd="0" presId="urn:microsoft.com/office/officeart/2005/8/layout/hierarchy6"/>
    <dgm:cxn modelId="{713BCA9F-7758-42E8-9D0C-22AA73647C93}" type="presParOf" srcId="{A219F014-90DB-4354-A405-154A2EB35B07}" destId="{6C96A635-CBB2-421C-A595-02F3ACDF8501}" srcOrd="2" destOrd="0" presId="urn:microsoft.com/office/officeart/2005/8/layout/hierarchy6"/>
    <dgm:cxn modelId="{AFBF2AC6-FDE2-4737-9D74-3F3642147CF6}" type="presParOf" srcId="{A219F014-90DB-4354-A405-154A2EB35B07}" destId="{1DBBC13E-1B08-4E65-9631-DB1D0CB8AE58}" srcOrd="3" destOrd="0" presId="urn:microsoft.com/office/officeart/2005/8/layout/hierarchy6"/>
    <dgm:cxn modelId="{2B0E6342-1F43-4191-B472-211AA687F6AD}" type="presParOf" srcId="{1DBBC13E-1B08-4E65-9631-DB1D0CB8AE58}" destId="{AFE0A63E-BC2E-4822-AE06-0754D6EB9316}" srcOrd="0" destOrd="0" presId="urn:microsoft.com/office/officeart/2005/8/layout/hierarchy6"/>
    <dgm:cxn modelId="{A112C2DD-D5E1-48C9-AF4A-EC74579C98EE}" type="presParOf" srcId="{1DBBC13E-1B08-4E65-9631-DB1D0CB8AE58}" destId="{1EB1B70A-E32F-4D3D-B7D1-A6283F3A6F91}" srcOrd="1" destOrd="0" presId="urn:microsoft.com/office/officeart/2005/8/layout/hierarchy6"/>
    <dgm:cxn modelId="{854F9FAF-C769-4D58-87FB-B304FFD5AE09}" type="presParOf" srcId="{1EB1B70A-E32F-4D3D-B7D1-A6283F3A6F91}" destId="{651FADA3-442C-4D79-9C62-B7AEF2493CF4}" srcOrd="0" destOrd="0" presId="urn:microsoft.com/office/officeart/2005/8/layout/hierarchy6"/>
    <dgm:cxn modelId="{CD3C03EA-8F0E-4E72-8A21-12154072AB7C}" type="presParOf" srcId="{1EB1B70A-E32F-4D3D-B7D1-A6283F3A6F91}" destId="{E96E49F1-812E-4F38-BCC6-EB1B47B1187A}" srcOrd="1" destOrd="0" presId="urn:microsoft.com/office/officeart/2005/8/layout/hierarchy6"/>
    <dgm:cxn modelId="{2C849EAB-1C0A-4CDA-B1FE-C317EDFEB732}" type="presParOf" srcId="{E96E49F1-812E-4F38-BCC6-EB1B47B1187A}" destId="{6E19ED3B-4989-4F16-837E-997EA947519E}" srcOrd="0" destOrd="0" presId="urn:microsoft.com/office/officeart/2005/8/layout/hierarchy6"/>
    <dgm:cxn modelId="{C5CDEFB6-971A-4A20-A661-D48DAFF90C63}" type="presParOf" srcId="{E96E49F1-812E-4F38-BCC6-EB1B47B1187A}" destId="{DAB25B65-198C-44A8-84B7-B6A6EFC6AF3E}" srcOrd="1" destOrd="0" presId="urn:microsoft.com/office/officeart/2005/8/layout/hierarchy6"/>
    <dgm:cxn modelId="{BD273EC5-BBEC-444E-B7EB-18D8167C671A}" type="presParOf" srcId="{DAB25B65-198C-44A8-84B7-B6A6EFC6AF3E}" destId="{46A3AA1B-8270-4B58-B726-D7E294CEE1B2}" srcOrd="0" destOrd="0" presId="urn:microsoft.com/office/officeart/2005/8/layout/hierarchy6"/>
    <dgm:cxn modelId="{8652E896-0E48-4D16-AF34-FEF48AE3455B}" type="presParOf" srcId="{DAB25B65-198C-44A8-84B7-B6A6EFC6AF3E}" destId="{5C83596F-D69A-4305-AF0F-2FCBED3A87BB}" srcOrd="1" destOrd="0" presId="urn:microsoft.com/office/officeart/2005/8/layout/hierarchy6"/>
    <dgm:cxn modelId="{A5DF5217-0A3E-493F-8D39-3B2C450D9D95}" type="presParOf" srcId="{5C83596F-D69A-4305-AF0F-2FCBED3A87BB}" destId="{72BE3BB1-5CAE-4120-82FF-956D6E02E432}" srcOrd="0" destOrd="0" presId="urn:microsoft.com/office/officeart/2005/8/layout/hierarchy6"/>
    <dgm:cxn modelId="{5392EB45-6782-4526-959C-D54299180D09}" type="presParOf" srcId="{5C83596F-D69A-4305-AF0F-2FCBED3A87BB}" destId="{355FFD87-F5EC-41B9-B687-314C2554093E}" srcOrd="1" destOrd="0" presId="urn:microsoft.com/office/officeart/2005/8/layout/hierarchy6"/>
    <dgm:cxn modelId="{56F83797-DADD-45E2-A2FC-CB900C65968A}" type="presParOf" srcId="{DAB25B65-198C-44A8-84B7-B6A6EFC6AF3E}" destId="{44AF62CA-E8D2-4072-89A0-A5788940446C}" srcOrd="2" destOrd="0" presId="urn:microsoft.com/office/officeart/2005/8/layout/hierarchy6"/>
    <dgm:cxn modelId="{01FFBA0C-2F9E-4ED4-89F8-ED0032588BA7}" type="presParOf" srcId="{DAB25B65-198C-44A8-84B7-B6A6EFC6AF3E}" destId="{881DE5A9-50F4-4A4B-A8E1-362DF7BEDC97}" srcOrd="3" destOrd="0" presId="urn:microsoft.com/office/officeart/2005/8/layout/hierarchy6"/>
    <dgm:cxn modelId="{A666E040-F44C-4C95-8DA5-B5262B3740C0}" type="presParOf" srcId="{881DE5A9-50F4-4A4B-A8E1-362DF7BEDC97}" destId="{0FCF73EB-C0B8-4657-8E24-7E63BC627FD5}" srcOrd="0" destOrd="0" presId="urn:microsoft.com/office/officeart/2005/8/layout/hierarchy6"/>
    <dgm:cxn modelId="{DC93FC19-B257-42B2-837F-827A09058445}" type="presParOf" srcId="{881DE5A9-50F4-4A4B-A8E1-362DF7BEDC97}" destId="{B218CDA5-9838-4F86-9D1D-87098AF4158B}" srcOrd="1" destOrd="0" presId="urn:microsoft.com/office/officeart/2005/8/layout/hierarchy6"/>
    <dgm:cxn modelId="{ED5B1C56-476C-4DB1-B169-7FCF25183626}" type="presParOf" srcId="{5C54BE97-234D-4035-AB62-9B5A4D394352}" destId="{6432DEC9-EE92-4012-AA5E-00C7EAE60FCA}" srcOrd="1" destOrd="0" presId="urn:microsoft.com/office/officeart/2005/8/layout/hierarchy6"/>
    <dgm:cxn modelId="{34198A10-401B-4F06-8014-A24B937C987A}" type="presParOf" srcId="{6432DEC9-EE92-4012-AA5E-00C7EAE60FCA}" destId="{A1CB8C53-6BFA-4037-B1C8-E7D29A1FF18E}" srcOrd="0" destOrd="0" presId="urn:microsoft.com/office/officeart/2005/8/layout/hierarchy6"/>
    <dgm:cxn modelId="{ABA4FFFB-548C-42C9-A089-2421F2471B9A}" type="presParOf" srcId="{A1CB8C53-6BFA-4037-B1C8-E7D29A1FF18E}" destId="{4C04CBFC-9DFD-448C-95FB-B5FC8E941F2D}" srcOrd="0" destOrd="0" presId="urn:microsoft.com/office/officeart/2005/8/layout/hierarchy6"/>
    <dgm:cxn modelId="{1DEFCF0D-F1A0-4575-980C-C6F83FEE5041}" type="presParOf" srcId="{A1CB8C53-6BFA-4037-B1C8-E7D29A1FF18E}" destId="{DB66EE72-126A-47D7-8A6F-D4F32923B62E}" srcOrd="1" destOrd="0" presId="urn:microsoft.com/office/officeart/2005/8/layout/hierarchy6"/>
    <dgm:cxn modelId="{973775B3-0C05-4730-BD8C-1394AA7D422F}" type="presParOf" srcId="{6432DEC9-EE92-4012-AA5E-00C7EAE60FCA}" destId="{8138DF89-D302-4315-8134-3298C2BE5DFA}" srcOrd="1" destOrd="0" presId="urn:microsoft.com/office/officeart/2005/8/layout/hierarchy6"/>
    <dgm:cxn modelId="{96835853-4402-46F6-823D-E681EC283E78}" type="presParOf" srcId="{8138DF89-D302-4315-8134-3298C2BE5DFA}" destId="{0AE49EB6-04ED-44BA-850F-DBDC11C05281}" srcOrd="0" destOrd="0" presId="urn:microsoft.com/office/officeart/2005/8/layout/hierarchy6"/>
    <dgm:cxn modelId="{ACC7A9E8-3655-48CE-B0D6-B8FF4264FEC2}" type="presParOf" srcId="{6432DEC9-EE92-4012-AA5E-00C7EAE60FCA}" destId="{13B930C3-E0D4-426E-BBD1-F6825D78B45A}" srcOrd="2" destOrd="0" presId="urn:microsoft.com/office/officeart/2005/8/layout/hierarchy6"/>
    <dgm:cxn modelId="{5BB151CE-4B83-455C-91DF-DB356498AC15}" type="presParOf" srcId="{13B930C3-E0D4-426E-BBD1-F6825D78B45A}" destId="{CBCE7CFF-847D-40D8-9428-D74A681DE3C0}" srcOrd="0" destOrd="0" presId="urn:microsoft.com/office/officeart/2005/8/layout/hierarchy6"/>
    <dgm:cxn modelId="{8AF8D769-DE1A-416C-A997-347783D75DBA}" type="presParOf" srcId="{13B930C3-E0D4-426E-BBD1-F6825D78B45A}" destId="{264F09F8-CD08-4079-B8B1-D23418BEDED9}" srcOrd="1" destOrd="0" presId="urn:microsoft.com/office/officeart/2005/8/layout/hierarchy6"/>
    <dgm:cxn modelId="{15DD1C94-861A-46D7-AC07-EFA882257B15}" type="presParOf" srcId="{6432DEC9-EE92-4012-AA5E-00C7EAE60FCA}" destId="{EEB109B8-4B4F-4BA9-88C7-53BBE6356880}" srcOrd="3" destOrd="0" presId="urn:microsoft.com/office/officeart/2005/8/layout/hierarchy6"/>
    <dgm:cxn modelId="{6EB575A0-A9FD-4906-885F-4486AAF50DC0}" type="presParOf" srcId="{EEB109B8-4B4F-4BA9-88C7-53BBE6356880}" destId="{B803BB25-B3A7-4F4F-AA94-6620364AB57D}" srcOrd="0" destOrd="0" presId="urn:microsoft.com/office/officeart/2005/8/layout/hierarchy6"/>
    <dgm:cxn modelId="{68A84C59-DF20-4A7A-8BFA-F6ABF1D675A6}" type="presParOf" srcId="{6432DEC9-EE92-4012-AA5E-00C7EAE60FCA}" destId="{B129F83D-473F-4F93-8BD9-FD614700D1B2}" srcOrd="4" destOrd="0" presId="urn:microsoft.com/office/officeart/2005/8/layout/hierarchy6"/>
    <dgm:cxn modelId="{BDDDB9A1-D68E-4D40-9B52-69CB595F1D80}" type="presParOf" srcId="{B129F83D-473F-4F93-8BD9-FD614700D1B2}" destId="{68151A88-AEC1-4117-85E4-9C25DFF9C108}" srcOrd="0" destOrd="0" presId="urn:microsoft.com/office/officeart/2005/8/layout/hierarchy6"/>
    <dgm:cxn modelId="{E148DC6B-6ADF-4E29-A59F-A708DA18B9F5}" type="presParOf" srcId="{B129F83D-473F-4F93-8BD9-FD614700D1B2}" destId="{E5C98043-F870-4283-935A-268C83FD0B1C}" srcOrd="1" destOrd="0" presId="urn:microsoft.com/office/officeart/2005/8/layout/hierarchy6"/>
    <dgm:cxn modelId="{3CFD6CB1-7B2C-4C35-B868-848919609BF1}" type="presParOf" srcId="{6432DEC9-EE92-4012-AA5E-00C7EAE60FCA}" destId="{6C098989-FEBB-40F9-AB6E-C8DA24C9D704}" srcOrd="5" destOrd="0" presId="urn:microsoft.com/office/officeart/2005/8/layout/hierarchy6"/>
    <dgm:cxn modelId="{0701E64C-CDCC-428C-8B01-0AA3A95216CE}" type="presParOf" srcId="{6C098989-FEBB-40F9-AB6E-C8DA24C9D704}" destId="{CD107BA5-718B-4B3D-8760-AEE2B1F7106E}" srcOrd="0" destOrd="0" presId="urn:microsoft.com/office/officeart/2005/8/layout/hierarchy6"/>
    <dgm:cxn modelId="{0701E337-B5BD-4E69-A8CD-0435A952A87C}" type="presParOf" srcId="{6432DEC9-EE92-4012-AA5E-00C7EAE60FCA}" destId="{510DA5C5-20AD-4403-95EA-FCB26FCCDA29}" srcOrd="6" destOrd="0" presId="urn:microsoft.com/office/officeart/2005/8/layout/hierarchy6"/>
    <dgm:cxn modelId="{D5A49CB8-F444-471B-B8DC-8630762142F7}" type="presParOf" srcId="{510DA5C5-20AD-4403-95EA-FCB26FCCDA29}" destId="{440CA05F-C3D7-4F7F-A950-D4EB026D6313}" srcOrd="0" destOrd="0" presId="urn:microsoft.com/office/officeart/2005/8/layout/hierarchy6"/>
    <dgm:cxn modelId="{8C9ED8C1-0BCD-4149-B9FD-4B38C6674207}" type="presParOf" srcId="{510DA5C5-20AD-4403-95EA-FCB26FCCDA29}" destId="{D2A39355-41FC-4515-B8C2-08F4693BFD46}" srcOrd="1" destOrd="0" presId="urn:microsoft.com/office/officeart/2005/8/layout/hierarchy6"/>
    <dgm:cxn modelId="{16F43C43-ED71-4A81-945E-FE120E18EF06}" type="presParOf" srcId="{6432DEC9-EE92-4012-AA5E-00C7EAE60FCA}" destId="{B94B5E11-373B-4E94-9F69-C4B01C76DBE2}" srcOrd="7" destOrd="0" presId="urn:microsoft.com/office/officeart/2005/8/layout/hierarchy6"/>
    <dgm:cxn modelId="{30005089-773C-4ACC-9688-E34395AACD5B}" type="presParOf" srcId="{B94B5E11-373B-4E94-9F69-C4B01C76DBE2}" destId="{D3795F28-4C3E-49AF-A64B-E59EA72CDA71}" srcOrd="0" destOrd="0" presId="urn:microsoft.com/office/officeart/2005/8/layout/hierarchy6"/>
    <dgm:cxn modelId="{41ABE81D-3713-4B58-91BC-DFF92D342750}" type="presParOf" srcId="{6432DEC9-EE92-4012-AA5E-00C7EAE60FCA}" destId="{4D84FA8A-06A8-4EED-B1C6-4E3A40B9322A}" srcOrd="8" destOrd="0" presId="urn:microsoft.com/office/officeart/2005/8/layout/hierarchy6"/>
    <dgm:cxn modelId="{39F30BED-B57D-450E-B79C-A022D050044A}" type="presParOf" srcId="{4D84FA8A-06A8-4EED-B1C6-4E3A40B9322A}" destId="{EA8AA4E9-3406-4661-A138-D941058911EE}" srcOrd="0" destOrd="0" presId="urn:microsoft.com/office/officeart/2005/8/layout/hierarchy6"/>
    <dgm:cxn modelId="{DD18710D-D0A7-4A2A-9B50-0FB21FF7C31F}" type="presParOf" srcId="{4D84FA8A-06A8-4EED-B1C6-4E3A40B9322A}" destId="{D923063B-2660-45C2-9B17-2A6BE13D14E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E442C-46C5-45E4-B823-691E1679CA4B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3C8BB-82E4-4608-AD98-262B6CEA73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99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CFA11-0130-4DA6-9524-D06DCD812059}" type="slidenum">
              <a:rPr lang="ru-R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F943-3AE6-4902-B7DA-9D25DA17369C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5160-679E-44D5-B875-F773A91CC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0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F943-3AE6-4902-B7DA-9D25DA17369C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5160-679E-44D5-B875-F773A91CC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9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F943-3AE6-4902-B7DA-9D25DA17369C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5160-679E-44D5-B875-F773A91CC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71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3A36F-9E98-4153-ADAF-59EF51582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F943-3AE6-4902-B7DA-9D25DA17369C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5160-679E-44D5-B875-F773A91CC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8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F943-3AE6-4902-B7DA-9D25DA17369C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5160-679E-44D5-B875-F773A91CC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89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F943-3AE6-4902-B7DA-9D25DA17369C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5160-679E-44D5-B875-F773A91CC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F943-3AE6-4902-B7DA-9D25DA17369C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5160-679E-44D5-B875-F773A91CC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8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F943-3AE6-4902-B7DA-9D25DA17369C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5160-679E-44D5-B875-F773A91CC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03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F943-3AE6-4902-B7DA-9D25DA17369C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5160-679E-44D5-B875-F773A91CC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7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F943-3AE6-4902-B7DA-9D25DA17369C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5160-679E-44D5-B875-F773A91CC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8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F943-3AE6-4902-B7DA-9D25DA17369C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85160-679E-44D5-B875-F773A91CC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7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8F943-3AE6-4902-B7DA-9D25DA17369C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85160-679E-44D5-B875-F773A91CC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65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2088" y="980728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II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Международный саммит медицинских сестер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50553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«Сестринское дело - практика человеческих отношений»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789040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СОВРЕМЕННЫЕ ПОДХОДЫ К ВЕКТОРНОЙ ПОДГОТОВКЕ КАДРОВ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ЗДРАВООХРАНЕНИИ</a:t>
            </a:r>
            <a:r>
              <a:rPr lang="ru-RU" altLang="ru-RU" sz="2400" b="1" dirty="0"/>
              <a:t/>
            </a:r>
            <a:br>
              <a:rPr lang="ru-RU" altLang="ru-RU" sz="2400" b="1" dirty="0"/>
            </a:br>
            <a:endParaRPr lang="ru-RU" alt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87825" y="5733256"/>
            <a:ext cx="5989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800" dirty="0" err="1"/>
              <a:t>Касимовская</a:t>
            </a:r>
            <a:r>
              <a:rPr lang="ru-RU" altLang="ru-RU" sz="2800" dirty="0"/>
              <a:t> Наталия Алексеевна</a:t>
            </a:r>
          </a:p>
        </p:txBody>
      </p:sp>
    </p:spTree>
    <p:extLst>
      <p:ext uri="{BB962C8B-B14F-4D97-AF65-F5344CB8AC3E}">
        <p14:creationId xmlns:p14="http://schemas.microsoft.com/office/powerpoint/2010/main" val="379169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590872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6" y="7775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420888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1 января 2014 г., в учреждениях здравоохранения системы Минздрава России – работало 1 295 736 медицинских работников со средним профессиональным образованием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1 января 2014 г., в учреждениях здравоохранения системы Минздрава России – 587 482 врача (в том числе 365 842 врача клинических специальностей) и 1 295 736 медицинских работников со средним профессиональным образованием</a:t>
            </a:r>
            <a:r>
              <a:rPr kumimoji="0" lang="ru-RU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4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590872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6" y="7775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1032" y="764704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Обеспеченность средним медицинским персоналом в городе и на селе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(на 10000 населения)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11560" y="2054991"/>
          <a:ext cx="7704856" cy="411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1547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gray">
          <a:xfrm rot="5400000" flipH="1">
            <a:off x="2500302" y="-1149349"/>
            <a:ext cx="717550" cy="5715000"/>
          </a:xfrm>
          <a:prstGeom prst="upArrow">
            <a:avLst>
              <a:gd name="adj1" fmla="val 63898"/>
              <a:gd name="adj2" fmla="val 100332"/>
            </a:avLst>
          </a:prstGeom>
          <a:gradFill rotWithShape="1">
            <a:gsLst>
              <a:gs pos="0">
                <a:srgbClr val="6FC5E3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marL="363538"/>
            <a:r>
              <a:rPr lang="ru-RU" sz="2000" dirty="0">
                <a:latin typeface="Times New Roman" pitchFamily="18" charset="0"/>
              </a:rPr>
              <a:t>Медицинские сестры по различным направлениям трудовой деятельности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gray">
          <a:xfrm rot="5400000" flipH="1">
            <a:off x="2664439" y="-442089"/>
            <a:ext cx="560388" cy="5715000"/>
          </a:xfrm>
          <a:prstGeom prst="upArrow">
            <a:avLst>
              <a:gd name="adj1" fmla="val 63898"/>
              <a:gd name="adj2" fmla="val 136827"/>
            </a:avLst>
          </a:prstGeom>
          <a:gradFill rotWithShape="1">
            <a:gsLst>
              <a:gs pos="0">
                <a:srgbClr val="88CE58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marL="363538"/>
            <a:r>
              <a:rPr lang="ru-RU" altLang="ko-KR" sz="2000">
                <a:latin typeface="Times New Roman" pitchFamily="18" charset="0"/>
                <a:cs typeface="HY그래픽M" charset="0"/>
              </a:rPr>
              <a:t>Имеют фельдшерское образование </a:t>
            </a:r>
            <a:endParaRPr lang="ru-RU" sz="2000">
              <a:latin typeface="Times New Roman" pitchFamily="18" charset="0"/>
              <a:ea typeface="Malgun Gothic" pitchFamily="34" charset="-127"/>
              <a:cs typeface="HY그래픽M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gray">
          <a:xfrm rot="5400000" flipH="1">
            <a:off x="2683215" y="157308"/>
            <a:ext cx="447675" cy="5702300"/>
          </a:xfrm>
          <a:prstGeom prst="upArrow">
            <a:avLst>
              <a:gd name="adj1" fmla="val 63898"/>
              <a:gd name="adj2" fmla="val 166060"/>
            </a:avLst>
          </a:prstGeom>
          <a:gradFill rotWithShape="1">
            <a:gsLst>
              <a:gs pos="0">
                <a:srgbClr val="D6C334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marL="363538"/>
            <a:r>
              <a:rPr lang="ru-RU" altLang="ko-KR" sz="2000" dirty="0">
                <a:latin typeface="Times New Roman" pitchFamily="18" charset="0"/>
                <a:cs typeface="HY그래픽M" charset="0"/>
              </a:rPr>
              <a:t>Работают по специальности акушерка </a:t>
            </a:r>
            <a:endParaRPr lang="ru-RU" sz="2000" dirty="0">
              <a:latin typeface="Times New Roman" pitchFamily="18" charset="0"/>
              <a:ea typeface="Malgun Gothic" pitchFamily="34" charset="-127"/>
              <a:cs typeface="HY그래픽M" charset="0"/>
            </a:endParaRP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gray">
          <a:xfrm rot="5400000" flipH="1">
            <a:off x="2676345" y="737464"/>
            <a:ext cx="592137" cy="5715000"/>
          </a:xfrm>
          <a:prstGeom prst="upArrow">
            <a:avLst>
              <a:gd name="adj1" fmla="val 63898"/>
              <a:gd name="adj2" fmla="val 126095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marL="363538"/>
            <a:r>
              <a:rPr lang="ru-RU" sz="2000">
                <a:latin typeface="Times New Roman" pitchFamily="18" charset="0"/>
              </a:rPr>
              <a:t>Лаборанты, лабораторные техники, медицинские технологи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gray">
          <a:xfrm rot="5400000" flipH="1">
            <a:off x="2650577" y="1260060"/>
            <a:ext cx="466725" cy="5783263"/>
          </a:xfrm>
          <a:prstGeom prst="upArrow">
            <a:avLst>
              <a:gd name="adj1" fmla="val 63898"/>
              <a:gd name="adj2" fmla="val 168084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363538"/>
            <a:r>
              <a:rPr lang="ru-RU" sz="2000">
                <a:latin typeface="Times New Roman" pitchFamily="18" charset="0"/>
              </a:rPr>
              <a:t>Зубные техники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716577" y="1499772"/>
            <a:ext cx="34132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</a:rPr>
              <a:t>68,6%  (2/3 от общей численности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738321" y="2207181"/>
            <a:ext cx="2905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</a:rPr>
              <a:t>10,9% (каждый десятый)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829914" y="2773771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4,6%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829914" y="3410329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7,0%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829914" y="390774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1,2%</a:t>
            </a:r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717704" y="5830886"/>
            <a:ext cx="841216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ko-KR" dirty="0">
                <a:latin typeface="Times New Roman" pitchFamily="18" charset="0"/>
                <a:cs typeface="HY그래픽M" charset="0"/>
              </a:rPr>
              <a:t>На 1 фармацевта приходится до 120 лиц с иным средним медицинским образованием. </a:t>
            </a:r>
            <a:endParaRPr lang="ru-RU" dirty="0">
              <a:latin typeface="Times New Roman" pitchFamily="18" charset="0"/>
              <a:ea typeface="Malgun Gothic" pitchFamily="34" charset="-127"/>
              <a:cs typeface="HY그래픽M" charset="0"/>
            </a:endParaRPr>
          </a:p>
        </p:txBody>
      </p:sp>
      <p:sp>
        <p:nvSpPr>
          <p:cNvPr id="14349" name="AutoShape 14"/>
          <p:cNvSpPr>
            <a:spLocks noChangeArrowheads="1"/>
          </p:cNvSpPr>
          <p:nvPr/>
        </p:nvSpPr>
        <p:spPr bwMode="gray">
          <a:xfrm rot="5400000" flipH="1">
            <a:off x="2667615" y="1784960"/>
            <a:ext cx="492125" cy="5751513"/>
          </a:xfrm>
          <a:prstGeom prst="upArrow">
            <a:avLst>
              <a:gd name="adj1" fmla="val 63898"/>
              <a:gd name="adj2" fmla="val 154151"/>
            </a:avLst>
          </a:prstGeom>
          <a:gradFill rotWithShape="1">
            <a:gsLst>
              <a:gs pos="0">
                <a:srgbClr val="0066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363538"/>
            <a:r>
              <a:rPr lang="ru-RU" sz="2000">
                <a:latin typeface="Times New Roman" pitchFamily="18" charset="0"/>
              </a:rPr>
              <a:t>Организаторы сестринского дела</a:t>
            </a:r>
          </a:p>
        </p:txBody>
      </p:sp>
      <p:sp>
        <p:nvSpPr>
          <p:cNvPr id="14350" name="AutoShape 15"/>
          <p:cNvSpPr>
            <a:spLocks noChangeArrowheads="1"/>
          </p:cNvSpPr>
          <p:nvPr/>
        </p:nvSpPr>
        <p:spPr bwMode="gray">
          <a:xfrm rot="5400000" flipH="1">
            <a:off x="2683488" y="2403139"/>
            <a:ext cx="509588" cy="5783263"/>
          </a:xfrm>
          <a:prstGeom prst="upArrow">
            <a:avLst>
              <a:gd name="adj1" fmla="val 63898"/>
              <a:gd name="adj2" fmla="val 153841"/>
            </a:avLst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marL="363538"/>
            <a:r>
              <a:rPr lang="ru-RU" altLang="ko-KR" sz="2000">
                <a:latin typeface="Times New Roman" pitchFamily="18" charset="0"/>
                <a:cs typeface="HY그래픽M" charset="0"/>
              </a:rPr>
              <a:t>Медицинские статистики </a:t>
            </a:r>
            <a:endParaRPr lang="ru-RU" sz="2000">
              <a:latin typeface="Times New Roman" pitchFamily="18" charset="0"/>
              <a:ea typeface="Malgun Gothic" pitchFamily="34" charset="-127"/>
              <a:cs typeface="HY그래픽M" charset="0"/>
            </a:endParaRPr>
          </a:p>
        </p:txBody>
      </p:sp>
      <p:sp>
        <p:nvSpPr>
          <p:cNvPr id="14351" name="Text Box 16"/>
          <p:cNvSpPr txBox="1">
            <a:spLocks noChangeArrowheads="1"/>
          </p:cNvSpPr>
          <p:nvPr/>
        </p:nvSpPr>
        <p:spPr bwMode="auto">
          <a:xfrm>
            <a:off x="5832527" y="4449077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1,2%</a:t>
            </a:r>
          </a:p>
        </p:txBody>
      </p:sp>
      <p:sp>
        <p:nvSpPr>
          <p:cNvPr id="14352" name="Text Box 17"/>
          <p:cNvSpPr txBox="1">
            <a:spLocks noChangeArrowheads="1"/>
          </p:cNvSpPr>
          <p:nvPr/>
        </p:nvSpPr>
        <p:spPr bwMode="auto">
          <a:xfrm>
            <a:off x="5829914" y="5072048"/>
            <a:ext cx="1543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Менее 1,0%</a:t>
            </a:r>
          </a:p>
        </p:txBody>
      </p:sp>
      <p:sp>
        <p:nvSpPr>
          <p:cNvPr id="14354" name="Rectangle 4"/>
          <p:cNvSpPr>
            <a:spLocks noChangeArrowheads="1"/>
          </p:cNvSpPr>
          <p:nvPr/>
        </p:nvSpPr>
        <p:spPr bwMode="auto">
          <a:xfrm>
            <a:off x="0" y="0"/>
            <a:ext cx="9144000" cy="863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6088" indent="-446088" algn="ctr">
              <a:lnSpc>
                <a:spcPct val="80000"/>
              </a:lnSpc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медицинских кадров </a:t>
            </a:r>
          </a:p>
          <a:p>
            <a:pPr marL="446088" indent="-446088" algn="ctr">
              <a:lnSpc>
                <a:spcPct val="80000"/>
              </a:lnSpc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средним профессиональным образованием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7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032991"/>
            <a:ext cx="9144000" cy="523220"/>
          </a:xfrm>
          <a:prstGeom prst="rect">
            <a:avLst/>
          </a:prstGeom>
          <a:noFill/>
          <a:effectLst>
            <a:innerShdw blurRad="177800" dist="215900">
              <a:prstClr val="black">
                <a:alpha val="76000"/>
              </a:prstClr>
            </a:inn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2400" dirty="0">
                <a:latin typeface="Times New Roman" pitchFamily="18" charset="0"/>
                <a:cs typeface="Arial" charset="0"/>
              </a:rPr>
              <a:t>Всего среднего медицинского персонала </a:t>
            </a:r>
            <a:r>
              <a:rPr lang="ru-RU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1 320 020</a:t>
            </a:r>
            <a:r>
              <a:rPr lang="ru-RU" altLang="ko-KR" sz="2400" dirty="0">
                <a:latin typeface="Times New Roman" pitchFamily="18" charset="0"/>
                <a:cs typeface="Times New Roman" pitchFamily="18" charset="0"/>
              </a:rPr>
              <a:t> человек</a:t>
            </a:r>
            <a:r>
              <a:rPr lang="ru-RU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endParaRPr lang="ru-RU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5366" name="Прямоугольник 2"/>
          <p:cNvSpPr>
            <a:spLocks noChangeArrowheads="1"/>
          </p:cNvSpPr>
          <p:nvPr/>
        </p:nvSpPr>
        <p:spPr bwMode="auto">
          <a:xfrm>
            <a:off x="515938" y="1700213"/>
            <a:ext cx="8461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Амбулаторно-поликлинические учреждения 137,1 тыс. – 10,2% </a:t>
            </a:r>
          </a:p>
        </p:txBody>
      </p:sp>
      <p:sp>
        <p:nvSpPr>
          <p:cNvPr id="15367" name="Прямоугольник 3"/>
          <p:cNvSpPr>
            <a:spLocks noChangeArrowheads="1"/>
          </p:cNvSpPr>
          <p:nvPr/>
        </p:nvSpPr>
        <p:spPr bwMode="auto">
          <a:xfrm>
            <a:off x="503238" y="2241550"/>
            <a:ext cx="7200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33400">
              <a:lnSpc>
                <a:spcPct val="90000"/>
              </a:lnSpc>
              <a:spcAft>
                <a:spcPct val="35000"/>
              </a:spcAft>
            </a:pPr>
            <a:r>
              <a:rPr lang="ru-RU" sz="22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Больничные учреждения 932,8 тыс. – 69,1%</a:t>
            </a:r>
          </a:p>
        </p:txBody>
      </p:sp>
      <p:sp>
        <p:nvSpPr>
          <p:cNvPr id="15368" name="Прямоугольник 8"/>
          <p:cNvSpPr>
            <a:spLocks noChangeArrowheads="1"/>
          </p:cNvSpPr>
          <p:nvPr/>
        </p:nvSpPr>
        <p:spPr bwMode="auto">
          <a:xfrm>
            <a:off x="515938" y="2781300"/>
            <a:ext cx="4572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Диспансеры 66,8 тыс. – 5,0%</a:t>
            </a:r>
          </a:p>
        </p:txBody>
      </p:sp>
      <p:sp>
        <p:nvSpPr>
          <p:cNvPr id="15369" name="Прямоугольник 9"/>
          <p:cNvSpPr>
            <a:spLocks noChangeArrowheads="1"/>
          </p:cNvSpPr>
          <p:nvPr/>
        </p:nvSpPr>
        <p:spPr bwMode="auto">
          <a:xfrm>
            <a:off x="503238" y="3332163"/>
            <a:ext cx="79549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Станции скорой медицинской помощи 80,3 тыс. –  5,9%</a:t>
            </a:r>
          </a:p>
        </p:txBody>
      </p:sp>
      <p:sp>
        <p:nvSpPr>
          <p:cNvPr id="15370" name="Прямоугольник 10"/>
          <p:cNvSpPr>
            <a:spLocks noChangeArrowheads="1"/>
          </p:cNvSpPr>
          <p:nvPr/>
        </p:nvSpPr>
        <p:spPr bwMode="auto">
          <a:xfrm>
            <a:off x="503238" y="3970338"/>
            <a:ext cx="81375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Санатории,  пансионаты 12,8 тыс. – 0,9%</a:t>
            </a:r>
          </a:p>
        </p:txBody>
      </p:sp>
      <p:sp>
        <p:nvSpPr>
          <p:cNvPr id="15371" name="Прямоугольник 11"/>
          <p:cNvSpPr>
            <a:spLocks noChangeArrowheads="1"/>
          </p:cNvSpPr>
          <p:nvPr/>
        </p:nvSpPr>
        <p:spPr bwMode="auto">
          <a:xfrm>
            <a:off x="515938" y="4511675"/>
            <a:ext cx="87487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Стоматологические поликлиники 27,2 тыс. – 2,0%</a:t>
            </a:r>
          </a:p>
        </p:txBody>
      </p:sp>
      <p:sp>
        <p:nvSpPr>
          <p:cNvPr id="15372" name="Прямоугольник 12"/>
          <p:cNvSpPr>
            <a:spLocks noChangeArrowheads="1"/>
          </p:cNvSpPr>
          <p:nvPr/>
        </p:nvSpPr>
        <p:spPr bwMode="auto">
          <a:xfrm>
            <a:off x="503238" y="5013325"/>
            <a:ext cx="63198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Организации Роспотребнадзора 28,4 тыс. – 2,2%</a:t>
            </a:r>
          </a:p>
        </p:txBody>
      </p:sp>
      <p:sp>
        <p:nvSpPr>
          <p:cNvPr id="15373" name="Прямоугольник 13"/>
          <p:cNvSpPr>
            <a:spLocks noChangeArrowheads="1"/>
          </p:cNvSpPr>
          <p:nvPr/>
        </p:nvSpPr>
        <p:spPr bwMode="auto">
          <a:xfrm>
            <a:off x="503238" y="5589588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77850">
              <a:lnSpc>
                <a:spcPct val="90000"/>
              </a:lnSpc>
              <a:spcAft>
                <a:spcPct val="35000"/>
              </a:spcAft>
            </a:pPr>
            <a:r>
              <a:rPr lang="ru-RU" sz="220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Прочие 34,6 тыс. – 4,7%</a:t>
            </a:r>
          </a:p>
        </p:txBody>
      </p:sp>
      <p:sp>
        <p:nvSpPr>
          <p:cNvPr id="15375" name="Rectangle 4"/>
          <p:cNvSpPr>
            <a:spLocks noChangeArrowheads="1"/>
          </p:cNvSpPr>
          <p:nvPr/>
        </p:nvSpPr>
        <p:spPr bwMode="auto">
          <a:xfrm>
            <a:off x="0" y="764704"/>
            <a:ext cx="9144000" cy="7195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6088" indent="-446088" algn="ctr">
              <a:lnSpc>
                <a:spcPct val="80000"/>
              </a:lnSpc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</a:rPr>
              <a:t>Распределение среднего медперсонала  по типам учреждений</a:t>
            </a:r>
          </a:p>
        </p:txBody>
      </p:sp>
      <p:sp>
        <p:nvSpPr>
          <p:cNvPr id="2" name="Овал 1"/>
          <p:cNvSpPr/>
          <p:nvPr/>
        </p:nvSpPr>
        <p:spPr>
          <a:xfrm>
            <a:off x="4890294" y="2185909"/>
            <a:ext cx="1049858" cy="584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313311" y="1657349"/>
            <a:ext cx="1049858" cy="584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79387" y="1196752"/>
          <a:ext cx="8964613" cy="5661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r:id="rId4" imgW="8986283" imgH="5078408" progId="Excel.Sheet.8">
                  <p:embed/>
                </p:oleObj>
              </mc:Choice>
              <mc:Fallback>
                <p:oleObj r:id="rId4" imgW="8986283" imgH="5078408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" y="1196752"/>
                        <a:ext cx="8964613" cy="56612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860032" y="6021288"/>
            <a:ext cx="3984625" cy="287337"/>
          </a:xfrm>
          <a:prstGeom prst="rect">
            <a:avLst/>
          </a:prstGeom>
          <a:solidFill>
            <a:srgbClr val="CCCCFF"/>
          </a:solidFill>
          <a:ln w="9525" algn="ctr">
            <a:noFill/>
            <a:miter lim="800000"/>
            <a:headEnd/>
            <a:tailEnd/>
          </a:ln>
        </p:spPr>
        <p:txBody>
          <a:bodyPr wrap="none" lIns="91360" tIns="45680" rIns="91360" bIns="45680" anchor="ctr"/>
          <a:lstStyle/>
          <a:p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Рекомендуемое соотношение  ВОЗ - 1:4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60232" y="3645024"/>
            <a:ext cx="360040" cy="1440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7101408"/>
          </a:xfrm>
          <a:prstGeom prst="rect">
            <a:avLst/>
          </a:prstGeom>
        </p:spPr>
      </p:pic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290513" y="1412875"/>
            <a:ext cx="4214812" cy="2030413"/>
            <a:chOff x="1953" y="707"/>
            <a:chExt cx="2655" cy="1279"/>
          </a:xfrm>
        </p:grpSpPr>
        <p:sp>
          <p:nvSpPr>
            <p:cNvPr id="90139" name="AutoShape 27"/>
            <p:cNvSpPr>
              <a:spLocks noChangeArrowheads="1"/>
            </p:cNvSpPr>
            <p:nvPr/>
          </p:nvSpPr>
          <p:spPr bwMode="gray">
            <a:xfrm rot="5400000" flipH="1">
              <a:off x="2691" y="-22"/>
              <a:ext cx="408" cy="1865"/>
            </a:xfrm>
            <a:prstGeom prst="upArrow">
              <a:avLst>
                <a:gd name="adj1" fmla="val 63898"/>
                <a:gd name="adj2" fmla="val 79719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anchor="ctr"/>
            <a:lstStyle/>
            <a:p>
              <a:pPr>
                <a:defRPr/>
              </a:pPr>
              <a:r>
                <a:rPr lang="ru-RU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Акушерки</a:t>
              </a:r>
            </a:p>
          </p:txBody>
        </p:sp>
        <p:sp>
          <p:nvSpPr>
            <p:cNvPr id="90140" name="AutoShape 28"/>
            <p:cNvSpPr>
              <a:spLocks noChangeArrowheads="1"/>
            </p:cNvSpPr>
            <p:nvPr/>
          </p:nvSpPr>
          <p:spPr bwMode="gray">
            <a:xfrm rot="5400000" flipH="1">
              <a:off x="2682" y="426"/>
              <a:ext cx="408" cy="1865"/>
            </a:xfrm>
            <a:prstGeom prst="upArrow">
              <a:avLst>
                <a:gd name="adj1" fmla="val 63898"/>
                <a:gd name="adj2" fmla="val 7971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r>
                <a:rPr lang="ru-RU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Медицинские сестры</a:t>
              </a:r>
            </a:p>
          </p:txBody>
        </p:sp>
        <p:sp>
          <p:nvSpPr>
            <p:cNvPr id="18464" name="Text Box 29"/>
            <p:cNvSpPr txBox="1">
              <a:spLocks noChangeArrowheads="1"/>
            </p:cNvSpPr>
            <p:nvPr/>
          </p:nvSpPr>
          <p:spPr bwMode="auto">
            <a:xfrm>
              <a:off x="3813" y="724"/>
              <a:ext cx="79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000">
                  <a:latin typeface="Times New Roman" pitchFamily="18" charset="0"/>
                  <a:cs typeface="Times New Roman" pitchFamily="18" charset="0"/>
                </a:rPr>
                <a:t>66,9%</a:t>
              </a:r>
            </a:p>
          </p:txBody>
        </p:sp>
        <p:sp>
          <p:nvSpPr>
            <p:cNvPr id="18465" name="Text Box 30"/>
            <p:cNvSpPr txBox="1">
              <a:spLocks noChangeArrowheads="1"/>
            </p:cNvSpPr>
            <p:nvPr/>
          </p:nvSpPr>
          <p:spPr bwMode="auto">
            <a:xfrm>
              <a:off x="3813" y="1171"/>
              <a:ext cx="79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000">
                  <a:latin typeface="Times New Roman" pitchFamily="18" charset="0"/>
                  <a:cs typeface="Times New Roman" pitchFamily="18" charset="0"/>
                </a:rPr>
                <a:t>64,4%</a:t>
              </a:r>
            </a:p>
          </p:txBody>
        </p:sp>
        <p:sp>
          <p:nvSpPr>
            <p:cNvPr id="90143" name="AutoShape 31"/>
            <p:cNvSpPr>
              <a:spLocks noChangeArrowheads="1"/>
            </p:cNvSpPr>
            <p:nvPr/>
          </p:nvSpPr>
          <p:spPr bwMode="gray">
            <a:xfrm rot="5400000" flipH="1">
              <a:off x="2691" y="849"/>
              <a:ext cx="408" cy="1865"/>
            </a:xfrm>
            <a:prstGeom prst="upArrow">
              <a:avLst>
                <a:gd name="adj1" fmla="val 63898"/>
                <a:gd name="adj2" fmla="val 79719"/>
              </a:avLst>
            </a:prstGeom>
            <a:gradFill rotWithShape="1">
              <a:gsLst>
                <a:gs pos="0">
                  <a:srgbClr val="006699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defRPr/>
              </a:pPr>
              <a:endPara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18467" name="Text Box 32"/>
            <p:cNvSpPr txBox="1">
              <a:spLocks noChangeArrowheads="1"/>
            </p:cNvSpPr>
            <p:nvPr/>
          </p:nvSpPr>
          <p:spPr bwMode="auto">
            <a:xfrm>
              <a:off x="3813" y="1597"/>
              <a:ext cx="783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000">
                  <a:latin typeface="Times New Roman" pitchFamily="18" charset="0"/>
                  <a:cs typeface="Times New Roman" pitchFamily="18" charset="0"/>
                </a:rPr>
                <a:t>63,7%</a:t>
              </a: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583113" y="1036638"/>
            <a:ext cx="4508500" cy="2627312"/>
            <a:chOff x="1104" y="2148"/>
            <a:chExt cx="2840" cy="1781"/>
          </a:xfrm>
        </p:grpSpPr>
        <p:sp>
          <p:nvSpPr>
            <p:cNvPr id="90146" name="AutoShape 34"/>
            <p:cNvSpPr>
              <a:spLocks noChangeArrowheads="1"/>
            </p:cNvSpPr>
            <p:nvPr/>
          </p:nvSpPr>
          <p:spPr bwMode="gray">
            <a:xfrm>
              <a:off x="1104" y="3283"/>
              <a:ext cx="2726" cy="646"/>
            </a:xfrm>
            <a:prstGeom prst="cube">
              <a:avLst>
                <a:gd name="adj" fmla="val 33903"/>
              </a:avLst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0147" name="AutoShape 35"/>
            <p:cNvSpPr>
              <a:spLocks noChangeArrowheads="1"/>
            </p:cNvSpPr>
            <p:nvPr/>
          </p:nvSpPr>
          <p:spPr bwMode="ltGray">
            <a:xfrm rot="16200000" flipV="1">
              <a:off x="1441" y="2988"/>
              <a:ext cx="308" cy="628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chemeClr val="folHlink">
                    <a:gamma/>
                    <a:shade val="6549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0148" name="AutoShape 36"/>
            <p:cNvSpPr>
              <a:spLocks noChangeArrowheads="1"/>
            </p:cNvSpPr>
            <p:nvPr/>
          </p:nvSpPr>
          <p:spPr bwMode="ltGray">
            <a:xfrm rot="16200000" flipV="1">
              <a:off x="2082" y="2770"/>
              <a:ext cx="744" cy="628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chemeClr val="accent2">
                    <a:gamma/>
                    <a:shade val="65490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0149" name="Text Box 37"/>
            <p:cNvSpPr txBox="1">
              <a:spLocks noChangeArrowheads="1"/>
            </p:cNvSpPr>
            <p:nvPr/>
          </p:nvSpPr>
          <p:spPr bwMode="auto">
            <a:xfrm>
              <a:off x="1170" y="2905"/>
              <a:ext cx="978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6,3% - 7,8%</a:t>
              </a:r>
            </a:p>
          </p:txBody>
        </p:sp>
        <p:sp>
          <p:nvSpPr>
            <p:cNvPr id="90150" name="Text Box 38"/>
            <p:cNvSpPr txBox="1">
              <a:spLocks noChangeArrowheads="1"/>
            </p:cNvSpPr>
            <p:nvPr/>
          </p:nvSpPr>
          <p:spPr bwMode="auto">
            <a:xfrm>
              <a:off x="1863" y="2509"/>
              <a:ext cx="1139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19,3% - 24,6%</a:t>
              </a:r>
            </a:p>
          </p:txBody>
        </p:sp>
        <p:sp>
          <p:nvSpPr>
            <p:cNvPr id="90151" name="Rectangle 39"/>
            <p:cNvSpPr>
              <a:spLocks noChangeArrowheads="1"/>
            </p:cNvSpPr>
            <p:nvPr/>
          </p:nvSpPr>
          <p:spPr bwMode="auto">
            <a:xfrm>
              <a:off x="1113" y="3549"/>
              <a:ext cx="87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Вторая категория</a:t>
              </a:r>
            </a:p>
          </p:txBody>
        </p:sp>
        <p:sp>
          <p:nvSpPr>
            <p:cNvPr id="90152" name="AutoShape 40"/>
            <p:cNvSpPr>
              <a:spLocks noChangeArrowheads="1"/>
            </p:cNvSpPr>
            <p:nvPr/>
          </p:nvSpPr>
          <p:spPr bwMode="ltGray">
            <a:xfrm rot="16200000" flipV="1">
              <a:off x="2744" y="2595"/>
              <a:ext cx="1092" cy="628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chemeClr val="accent1">
                    <a:gamma/>
                    <a:shade val="6549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0153" name="Text Box 41"/>
            <p:cNvSpPr txBox="1">
              <a:spLocks noChangeArrowheads="1"/>
            </p:cNvSpPr>
            <p:nvPr/>
          </p:nvSpPr>
          <p:spPr bwMode="auto">
            <a:xfrm>
              <a:off x="2805" y="2148"/>
              <a:ext cx="113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33,7% - 39,1%</a:t>
              </a:r>
            </a:p>
          </p:txBody>
        </p:sp>
        <p:sp>
          <p:nvSpPr>
            <p:cNvPr id="90154" name="Rectangle 42"/>
            <p:cNvSpPr>
              <a:spLocks noChangeArrowheads="1"/>
            </p:cNvSpPr>
            <p:nvPr/>
          </p:nvSpPr>
          <p:spPr bwMode="auto">
            <a:xfrm>
              <a:off x="1939" y="3549"/>
              <a:ext cx="87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Первая категория</a:t>
              </a:r>
            </a:p>
          </p:txBody>
        </p:sp>
        <p:sp>
          <p:nvSpPr>
            <p:cNvPr id="90155" name="Rectangle 43"/>
            <p:cNvSpPr>
              <a:spLocks noChangeArrowheads="1"/>
            </p:cNvSpPr>
            <p:nvPr/>
          </p:nvSpPr>
          <p:spPr bwMode="auto">
            <a:xfrm>
              <a:off x="2751" y="3562"/>
              <a:ext cx="87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80000"/>
                </a:lnSpc>
                <a:defRPr/>
              </a:pPr>
              <a:r>
                <a:rPr lang="ru-RU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Высшая категория</a:t>
              </a:r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3779838" y="3903663"/>
            <a:ext cx="5137150" cy="1858962"/>
            <a:chOff x="490" y="2496"/>
            <a:chExt cx="3385" cy="1406"/>
          </a:xfrm>
        </p:grpSpPr>
        <p:sp>
          <p:nvSpPr>
            <p:cNvPr id="90159" name="AutoShape 47"/>
            <p:cNvSpPr>
              <a:spLocks noChangeArrowheads="1"/>
            </p:cNvSpPr>
            <p:nvPr/>
          </p:nvSpPr>
          <p:spPr bwMode="gray">
            <a:xfrm rot="5400000" flipH="1">
              <a:off x="1646" y="1340"/>
              <a:ext cx="408" cy="2720"/>
            </a:xfrm>
            <a:prstGeom prst="upArrow">
              <a:avLst>
                <a:gd name="adj1" fmla="val 63898"/>
                <a:gd name="adj2" fmla="val 113573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anchor="ctr"/>
            <a:lstStyle/>
            <a:p>
              <a:pPr marL="176213">
                <a:defRPr/>
              </a:pPr>
              <a:r>
                <a:rPr lang="ru-RU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Операционное дело</a:t>
              </a:r>
            </a:p>
          </p:txBody>
        </p:sp>
        <p:sp>
          <p:nvSpPr>
            <p:cNvPr id="90160" name="AutoShape 48"/>
            <p:cNvSpPr>
              <a:spLocks noChangeArrowheads="1"/>
            </p:cNvSpPr>
            <p:nvPr/>
          </p:nvSpPr>
          <p:spPr bwMode="gray">
            <a:xfrm rot="5400000" flipH="1">
              <a:off x="1674" y="1918"/>
              <a:ext cx="408" cy="2657"/>
            </a:xfrm>
            <a:prstGeom prst="upArrow">
              <a:avLst>
                <a:gd name="adj1" fmla="val 63898"/>
                <a:gd name="adj2" fmla="val 113573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marL="176213">
                <a:defRPr/>
              </a:pPr>
              <a:endPara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48" name="Text Box 49"/>
            <p:cNvSpPr txBox="1">
              <a:spLocks noChangeArrowheads="1"/>
            </p:cNvSpPr>
            <p:nvPr/>
          </p:nvSpPr>
          <p:spPr bwMode="auto">
            <a:xfrm>
              <a:off x="3195" y="2496"/>
              <a:ext cx="68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76,1%</a:t>
              </a:r>
            </a:p>
          </p:txBody>
        </p:sp>
        <p:sp>
          <p:nvSpPr>
            <p:cNvPr id="18449" name="Text Box 50"/>
            <p:cNvSpPr txBox="1">
              <a:spLocks noChangeArrowheads="1"/>
            </p:cNvSpPr>
            <p:nvPr/>
          </p:nvSpPr>
          <p:spPr bwMode="auto">
            <a:xfrm>
              <a:off x="3195" y="3040"/>
              <a:ext cx="68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75,2%</a:t>
              </a:r>
            </a:p>
          </p:txBody>
        </p:sp>
        <p:sp>
          <p:nvSpPr>
            <p:cNvPr id="90163" name="AutoShape 51"/>
            <p:cNvSpPr>
              <a:spLocks noChangeArrowheads="1"/>
            </p:cNvSpPr>
            <p:nvPr/>
          </p:nvSpPr>
          <p:spPr bwMode="gray">
            <a:xfrm rot="5400000" flipH="1">
              <a:off x="1646" y="2338"/>
              <a:ext cx="408" cy="2720"/>
            </a:xfrm>
            <a:prstGeom prst="upArrow">
              <a:avLst>
                <a:gd name="adj1" fmla="val 63898"/>
                <a:gd name="adj2" fmla="val 113573"/>
              </a:avLst>
            </a:prstGeom>
            <a:gradFill rotWithShape="1">
              <a:gsLst>
                <a:gs pos="0">
                  <a:srgbClr val="CC00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marL="176213">
                <a:defRPr/>
              </a:pPr>
              <a:r>
                <a:rPr lang="ru-RU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Организаторы сестринского дела</a:t>
              </a:r>
            </a:p>
          </p:txBody>
        </p:sp>
        <p:sp>
          <p:nvSpPr>
            <p:cNvPr id="18451" name="Text Box 52"/>
            <p:cNvSpPr txBox="1">
              <a:spLocks noChangeArrowheads="1"/>
            </p:cNvSpPr>
            <p:nvPr/>
          </p:nvSpPr>
          <p:spPr bwMode="auto">
            <a:xfrm>
              <a:off x="3195" y="3493"/>
              <a:ext cx="68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74,7%</a:t>
              </a:r>
            </a:p>
          </p:txBody>
        </p:sp>
      </p:grpSp>
      <p:sp>
        <p:nvSpPr>
          <p:cNvPr id="18437" name="AutoShape 54"/>
          <p:cNvSpPr>
            <a:spLocks noChangeArrowheads="1"/>
          </p:cNvSpPr>
          <p:nvPr/>
        </p:nvSpPr>
        <p:spPr bwMode="auto">
          <a:xfrm>
            <a:off x="107950" y="3903663"/>
            <a:ext cx="3671888" cy="2009775"/>
          </a:xfrm>
          <a:prstGeom prst="roundRect">
            <a:avLst>
              <a:gd name="adj" fmla="val 16667"/>
            </a:avLst>
          </a:prstGeom>
          <a:solidFill>
            <a:srgbClr val="F2F3BB"/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ko-KR" sz="2000">
                <a:solidFill>
                  <a:srgbClr val="000000"/>
                </a:solidFill>
                <a:latin typeface="Times New Roman" pitchFamily="18" charset="0"/>
                <a:cs typeface="HY그래픽M" charset="0"/>
              </a:rPr>
              <a:t>Наибольшая численность аттестованных медицинских работников среднего звена среди медицинских сестер, работающих по специальностям:</a:t>
            </a:r>
            <a:endParaRPr lang="ru-RU" sz="2000">
              <a:solidFill>
                <a:srgbClr val="000000"/>
              </a:solidFill>
              <a:latin typeface="Times New Roman" pitchFamily="18" charset="0"/>
              <a:ea typeface="Malgun Gothic" pitchFamily="34" charset="-127"/>
              <a:cs typeface="HY그래픽M" charset="0"/>
            </a:endParaRPr>
          </a:p>
        </p:txBody>
      </p:sp>
      <p:sp>
        <p:nvSpPr>
          <p:cNvPr id="32" name="AutoShape 28"/>
          <p:cNvSpPr>
            <a:spLocks noChangeArrowheads="1"/>
          </p:cNvSpPr>
          <p:nvPr/>
        </p:nvSpPr>
        <p:spPr bwMode="gray">
          <a:xfrm rot="5400000" flipH="1">
            <a:off x="1480344" y="1696244"/>
            <a:ext cx="647700" cy="2960688"/>
          </a:xfrm>
          <a:prstGeom prst="upArrow">
            <a:avLst>
              <a:gd name="adj1" fmla="val 63898"/>
              <a:gd name="adj2" fmla="val 79719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Фельдшеры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24275" y="4684713"/>
            <a:ext cx="42735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213"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Анестезиология и реаниматология</a:t>
            </a:r>
          </a:p>
        </p:txBody>
      </p:sp>
      <p:sp>
        <p:nvSpPr>
          <p:cNvPr id="18441" name="Rectangle 4"/>
          <p:cNvSpPr>
            <a:spLocks noChangeArrowheads="1"/>
          </p:cNvSpPr>
          <p:nvPr/>
        </p:nvSpPr>
        <p:spPr bwMode="auto">
          <a:xfrm>
            <a:off x="-1" y="476672"/>
            <a:ext cx="9144001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6088" indent="-446088" algn="ctr">
              <a:lnSpc>
                <a:spcPct val="80000"/>
              </a:lnSpc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квалификации кадров </a:t>
            </a:r>
          </a:p>
          <a:p>
            <a:pPr marL="446088" indent="-446088" algn="ctr">
              <a:lnSpc>
                <a:spcPct val="80000"/>
              </a:lnSpc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средним медицинским образованием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0" y="1340768"/>
          <a:ext cx="9023351" cy="486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r:id="rId4" imgW="9022862" imgH="4871126" progId="Excel.Sheet.8">
                  <p:embed/>
                </p:oleObj>
              </mc:Choice>
              <mc:Fallback>
                <p:oleObj r:id="rId4" imgW="9022862" imgH="4871126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0768"/>
                        <a:ext cx="9023351" cy="4868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764704"/>
            <a:ext cx="9144001" cy="6475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6088" indent="-446088" algn="ctr">
              <a:lnSpc>
                <a:spcPct val="80000"/>
              </a:lnSpc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Средний возраст специалистов </a:t>
            </a:r>
            <a:br>
              <a:rPr lang="ru-RU" sz="20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средним медицинским образованием </a:t>
            </a:r>
          </a:p>
        </p:txBody>
      </p:sp>
      <p:sp>
        <p:nvSpPr>
          <p:cNvPr id="2" name="Овал 1"/>
          <p:cNvSpPr/>
          <p:nvPr/>
        </p:nvSpPr>
        <p:spPr>
          <a:xfrm>
            <a:off x="6300192" y="2398825"/>
            <a:ext cx="576064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444208" y="2049528"/>
            <a:ext cx="576064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164288" y="5953746"/>
            <a:ext cx="576064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20272" y="4797152"/>
            <a:ext cx="576064" cy="216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590872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6" y="7775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980728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ПРОБЛЕМЫ КАДРОВЫХ РЕСУРСОВ</a:t>
            </a: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200" dirty="0"/>
          </a:p>
          <a:p>
            <a:pPr lvl="0"/>
            <a:endParaRPr lang="ru-RU" sz="3200" dirty="0"/>
          </a:p>
          <a:p>
            <a:pPr lvl="0"/>
            <a:endParaRPr lang="ru-RU" sz="3200" dirty="0"/>
          </a:p>
          <a:p>
            <a:pPr lvl="0"/>
            <a:endParaRPr lang="ru-RU" sz="3200" dirty="0"/>
          </a:p>
          <a:p>
            <a:pPr lvl="0"/>
            <a:r>
              <a:rPr lang="ru-RU" sz="3200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16832"/>
            <a:ext cx="849694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Медицинские кадры концентрируются вокруг крупных краевых, областных стационаров, университетских и академических клиник, а их дефицит возникает в первичном звене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Существует диспропорция между различными медицинскими специальностями: по некоторым дефицит более 40 процентов, в других концентрация медицинских работников, в разы превышающая потребность.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Неправильное соотношение между количеством врачей и медсестер, из-за чего врачи выполняют функции, не требующие их квалификации.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>
                <a:ln>
                  <a:noFill/>
                </a:ln>
                <a:solidFill>
                  <a:srgbClr val="393838"/>
                </a:solidFill>
                <a:effectLst/>
                <a:latin typeface="Roboto"/>
                <a:ea typeface="Times New Roman" pitchFamily="18" charset="0"/>
                <a:cs typeface="Times New Roman" pitchFamily="18" charset="0"/>
              </a:rPr>
              <a:t>Вторая диспропорция между различными медицинскими специальностями: по некоторым дефицит более 40 процентов, в других концентрация медицинских работников, в разы превышающая потребность. Третья - неправильное соотношение между количеством врачей и медсестер, из-за чего врачи выполняют функции, не требующие их квалификации.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>
                <a:ln>
                  <a:noFill/>
                </a:ln>
                <a:solidFill>
                  <a:srgbClr val="393838"/>
                </a:solidFill>
                <a:effectLst/>
                <a:latin typeface="Roboto" charset="0"/>
                <a:ea typeface="Times New Roman" pitchFamily="18" charset="0"/>
                <a:cs typeface="Times New Roman" pitchFamily="18" charset="0"/>
              </a:rPr>
              <a:t>Вторая диспропорция между различными медицинскими специальностями: по некоторым дефицит более 40 процентов, в других концентрация медицинских работников, в разы превышающая потребность. Третья - неправильное соотношение между количеством врачей и медсестер, из-за чего врачи выполняют функции, не требующие их квалификации.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47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590872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04228" y="1916832"/>
            <a:ext cx="4752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настоящее время в целях дальнейшего развития сестринского дела предстоит создать новую модель деятельности специалистов со средним медицинским образованием, расширить функции сестринского персонала за счёт рационального перераспределения сфер деятельности между медицинскими работниками.</a:t>
            </a:r>
          </a:p>
        </p:txBody>
      </p:sp>
      <p:pic>
        <p:nvPicPr>
          <p:cNvPr id="2053" name="Picture 5" descr="http://vladmedicina.ru/files/upimg/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3697921" cy="319615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43608" y="5862672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Скворцова В.И.</a:t>
            </a:r>
          </a:p>
        </p:txBody>
      </p:sp>
    </p:spTree>
    <p:extLst>
      <p:ext uri="{BB962C8B-B14F-4D97-AF65-F5344CB8AC3E}">
        <p14:creationId xmlns:p14="http://schemas.microsoft.com/office/powerpoint/2010/main" val="1011547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590872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92725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+mj-lt"/>
              </a:rPr>
              <a:t>Заголовок</a:t>
            </a: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1043608" y="1511776"/>
            <a:ext cx="6745571" cy="620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СТРУКТУРА ОБРАЗОВАТЕЛЬНОЙ СЕТИ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492896"/>
            <a:ext cx="7291387" cy="712388"/>
          </a:xfrm>
          <a:prstGeom prst="roundRect">
            <a:avLst>
              <a:gd name="adj" fmla="val 50000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1076" tIns="20537" rIns="41076" bIns="20537" anchor="ctr"/>
          <a:lstStyle/>
          <a:p>
            <a:pPr marL="160699" lvl="1" defTabSz="455528"/>
            <a:r>
              <a:rPr lang="ru-RU" sz="1300" b="1" i="1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ВУЗЫ, РЕАЛИЗУЮЩИЕ ОБРАЗОВАТЕЛЬНЫЕ ПРОГРАММЫ </a:t>
            </a:r>
            <a:br>
              <a:rPr lang="ru-RU" sz="1300" b="1" i="1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</a:br>
            <a:r>
              <a:rPr lang="ru-RU" sz="1300" b="1" i="1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В ОБЛАСТИ СЕСТРИНСКОГО ДЕЛА, А ТАКЖЕ ФИЛИАЛЫ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40152" y="2420888"/>
            <a:ext cx="1677008" cy="8096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1076" tIns="20537" rIns="41076" bIns="20537" anchor="ctr"/>
          <a:lstStyle/>
          <a:p>
            <a:pPr algn="ctr" defTabSz="455701">
              <a:defRPr/>
            </a:pPr>
            <a:r>
              <a:rPr lang="ru-RU" sz="2200" b="1" kern="0" dirty="0">
                <a:solidFill>
                  <a:prstClr val="white"/>
                </a:solidFill>
                <a:latin typeface="Calibri"/>
              </a:rPr>
              <a:t>40 / 3</a:t>
            </a:r>
          </a:p>
        </p:txBody>
      </p:sp>
      <p:sp>
        <p:nvSpPr>
          <p:cNvPr id="11" name="Прямоугольник 45"/>
          <p:cNvSpPr>
            <a:spLocks noChangeArrowheads="1"/>
          </p:cNvSpPr>
          <p:nvPr/>
        </p:nvSpPr>
        <p:spPr bwMode="auto">
          <a:xfrm>
            <a:off x="7671866" y="2564904"/>
            <a:ext cx="1472134" cy="62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028" tIns="20513" rIns="41028" bIns="20513">
            <a:spAutoFit/>
          </a:bodyPr>
          <a:lstStyle/>
          <a:p>
            <a:pPr algn="ctr" defTabSz="453940"/>
            <a:r>
              <a:rPr lang="ru-RU" sz="16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4,5 % / 0,3 %</a:t>
            </a:r>
          </a:p>
          <a:p>
            <a:pPr algn="ctr" defTabSz="453940"/>
            <a:r>
              <a:rPr lang="ru-RU" sz="1100" dirty="0">
                <a:latin typeface="Times New Roman" charset="0"/>
                <a:cs typeface="Times New Roman" charset="0"/>
              </a:rPr>
              <a:t> </a:t>
            </a:r>
            <a:r>
              <a:rPr lang="ru-RU" sz="1100" dirty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от общего количества вузов и филиалов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3573016"/>
            <a:ext cx="7363395" cy="864096"/>
          </a:xfrm>
          <a:prstGeom prst="roundRect">
            <a:avLst>
              <a:gd name="adj" fmla="val 50000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1076" tIns="20537" rIns="41076" bIns="20537" anchor="ctr"/>
          <a:lstStyle/>
          <a:p>
            <a:pPr marL="200695" lvl="2" defTabSz="455528"/>
            <a:r>
              <a:rPr lang="ru-RU" sz="1300" b="1" i="1" dirty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КОНТИНГЕНТ СТУДЕНТОВ, ОБУЧАЮЩИХСЯ </a:t>
            </a:r>
          </a:p>
          <a:p>
            <a:pPr marL="200695" lvl="2" defTabSz="455528"/>
            <a:r>
              <a:rPr lang="ru-RU" sz="1300" b="1" i="1" dirty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ПО УГСН (укрупненные группы специалистов) </a:t>
            </a:r>
          </a:p>
          <a:p>
            <a:pPr marL="200695" lvl="2" defTabSz="455528"/>
            <a:r>
              <a:rPr lang="ru-RU" sz="1300" b="1" i="1" dirty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34.00.00 СЕСТРИНСКОЕ ДЕЛО, </a:t>
            </a:r>
          </a:p>
          <a:p>
            <a:pPr marL="200695" lvl="2" defTabSz="455528"/>
            <a:r>
              <a:rPr lang="ru-RU" sz="1300" b="1" i="1" dirty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в том числе по заочной форме (ЧЕЛ.)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24876" y="3623250"/>
            <a:ext cx="1452410" cy="743132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1076" tIns="20537" rIns="41076" bIns="20537" anchor="ctr"/>
          <a:lstStyle/>
          <a:p>
            <a:pPr algn="ctr" defTabSz="455528"/>
            <a:r>
              <a:rPr lang="ru-RU" sz="2100" b="1" dirty="0">
                <a:solidFill>
                  <a:srgbClr val="FFFFFF"/>
                </a:solidFill>
              </a:rPr>
              <a:t>4 480/</a:t>
            </a:r>
          </a:p>
          <a:p>
            <a:pPr algn="ctr" defTabSz="455528"/>
            <a:r>
              <a:rPr lang="ru-RU" sz="2100" b="1" dirty="0">
                <a:solidFill>
                  <a:srgbClr val="FFFFFF"/>
                </a:solidFill>
              </a:rPr>
              <a:t>3 013</a:t>
            </a:r>
          </a:p>
        </p:txBody>
      </p:sp>
      <p:sp>
        <p:nvSpPr>
          <p:cNvPr id="16" name="Прямоугольник 45"/>
          <p:cNvSpPr>
            <a:spLocks noChangeArrowheads="1"/>
          </p:cNvSpPr>
          <p:nvPr/>
        </p:nvSpPr>
        <p:spPr bwMode="auto">
          <a:xfrm>
            <a:off x="7489592" y="3356992"/>
            <a:ext cx="1654408" cy="81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028" tIns="20513" rIns="41028" bIns="20513">
            <a:spAutoFit/>
          </a:bodyPr>
          <a:lstStyle/>
          <a:p>
            <a:pPr algn="ctr" defTabSz="453940"/>
            <a:r>
              <a:rPr lang="ru-RU" sz="13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0,1 %</a:t>
            </a:r>
            <a:r>
              <a:rPr lang="ru-RU" sz="1200" b="1" dirty="0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1200" dirty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от общей численности студентов</a:t>
            </a:r>
          </a:p>
          <a:p>
            <a:pPr algn="ctr" defTabSz="453940"/>
            <a:r>
              <a:rPr lang="ru-RU" sz="13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67 %</a:t>
            </a:r>
            <a:r>
              <a:rPr lang="ru-RU" sz="1200" dirty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 обучается по заочной форме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4653136"/>
            <a:ext cx="7214229" cy="684033"/>
          </a:xfrm>
          <a:prstGeom prst="roundRect">
            <a:avLst>
              <a:gd name="adj" fmla="val 50000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1076" tIns="20537" rIns="41076" bIns="20537" anchor="ctr"/>
          <a:lstStyle/>
          <a:p>
            <a:pPr marL="160699" lvl="2" defTabSz="455528"/>
            <a:r>
              <a:rPr lang="ru-RU" sz="1300" b="1" i="1" dirty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 КОНТИНГЕНТ БЮДЖЕТНИКОВ, ОБУЧАЮЩИХСЯ</a:t>
            </a:r>
          </a:p>
          <a:p>
            <a:pPr marL="160699" lvl="2" defTabSz="455528"/>
            <a:r>
              <a:rPr lang="ru-RU" sz="1300" b="1" i="1" dirty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ПО УГСН 34.00.00 СЕСТРИНСКОЕ ДЕЛО (ЧЕЛ.)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40152" y="4581128"/>
            <a:ext cx="1549440" cy="809625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1076" tIns="20537" rIns="41076" bIns="20537" anchor="ctr"/>
          <a:lstStyle/>
          <a:p>
            <a:pPr algn="ctr" defTabSz="455528"/>
            <a:r>
              <a:rPr lang="ru-RU" sz="2200" b="1" dirty="0">
                <a:solidFill>
                  <a:srgbClr val="FFFFFF"/>
                </a:solidFill>
              </a:rPr>
              <a:t>287</a:t>
            </a:r>
          </a:p>
        </p:txBody>
      </p:sp>
      <p:sp>
        <p:nvSpPr>
          <p:cNvPr id="19" name="Прямоугольник 45"/>
          <p:cNvSpPr>
            <a:spLocks noChangeArrowheads="1"/>
          </p:cNvSpPr>
          <p:nvPr/>
        </p:nvSpPr>
        <p:spPr bwMode="auto">
          <a:xfrm>
            <a:off x="7267575" y="4725144"/>
            <a:ext cx="1876425" cy="62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028" tIns="20513" rIns="41028" bIns="20513">
            <a:spAutoFit/>
          </a:bodyPr>
          <a:lstStyle/>
          <a:p>
            <a:pPr algn="ctr" defTabSz="453940"/>
            <a:r>
              <a:rPr lang="ru-RU" sz="16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0,01 %</a:t>
            </a:r>
          </a:p>
          <a:p>
            <a:pPr algn="ctr" defTabSz="453940"/>
            <a:r>
              <a:rPr lang="ru-RU" sz="1100" dirty="0">
                <a:latin typeface="Times New Roman" charset="0"/>
                <a:cs typeface="Times New Roman" charset="0"/>
              </a:rPr>
              <a:t> </a:t>
            </a:r>
            <a:r>
              <a:rPr lang="ru-RU" sz="1100" dirty="0">
                <a:solidFill>
                  <a:srgbClr val="2C3E50"/>
                </a:solidFill>
                <a:latin typeface="Times New Roman" charset="0"/>
                <a:cs typeface="Times New Roman" charset="0"/>
              </a:rPr>
              <a:t>от общей численности бюджетников</a:t>
            </a:r>
          </a:p>
        </p:txBody>
      </p:sp>
    </p:spTree>
    <p:extLst>
      <p:ext uri="{BB962C8B-B14F-4D97-AF65-F5344CB8AC3E}">
        <p14:creationId xmlns:p14="http://schemas.microsoft.com/office/powerpoint/2010/main" val="101154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980728"/>
            <a:ext cx="4392488" cy="3816424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ПЛАН ЛЕКЦИИ</a:t>
            </a:r>
          </a:p>
          <a:p>
            <a:pPr algn="ctr"/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7017"/>
          <a:stretch>
            <a:fillRect/>
          </a:stretch>
        </p:blipFill>
        <p:spPr bwMode="auto">
          <a:xfrm>
            <a:off x="800338" y="1124744"/>
            <a:ext cx="657997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259632" y="224644"/>
            <a:ext cx="648072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Тенденции демографической ситуации в России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период 1910-2014гг)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452320" y="1988840"/>
            <a:ext cx="864096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236296" y="2204864"/>
            <a:ext cx="19077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рождаемость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452320" y="2852936"/>
            <a:ext cx="86409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236296" y="3140968"/>
            <a:ext cx="19077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смертность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96336" y="3933056"/>
            <a:ext cx="864096" cy="0"/>
          </a:xfrm>
          <a:prstGeom prst="line">
            <a:avLst/>
          </a:prstGeom>
          <a:ln w="31750">
            <a:solidFill>
              <a:srgbClr val="2B95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236296" y="4293096"/>
            <a:ext cx="19077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естественный</a:t>
            </a:r>
            <a:r>
              <a:rPr lang="ru-RU" dirty="0">
                <a:solidFill>
                  <a:schemeClr val="tx1"/>
                </a:solidFill>
              </a:rPr>
              <a:t> прирост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590872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92725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+mj-lt"/>
              </a:rPr>
              <a:t>Заголовок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522368"/>
              </p:ext>
            </p:extLst>
          </p:nvPr>
        </p:nvGraphicFramePr>
        <p:xfrm>
          <a:off x="791580" y="2420888"/>
          <a:ext cx="7632848" cy="23903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634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8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58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19325">
                <a:tc gridSpan="5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КОНТИНГЕНТ СТУДЕНТОВ (человек) до 03.09.2015 г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9525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939">
                <a:tc rowSpan="2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УРОВЕНЬ ОБРАЗОВАНИЯ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9525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Бюджетная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9525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Внебюджетная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9525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9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21163" marR="21163" marT="21171" marB="21171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7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Очная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Заочная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Очная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Заочная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95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9325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Программы </a:t>
                      </a:r>
                      <a:r>
                        <a:rPr kumimoji="0" lang="ru-RU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бакалавриата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270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1 196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952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2 996</a:t>
                      </a: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9525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547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590872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3512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51520" y="620688"/>
            <a:ext cx="907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НОРМАТИВНАЯ БАЗА </a:t>
            </a:r>
          </a:p>
          <a:p>
            <a:pPr lvl="0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высшее образование, направление подготовки «Сестринское дело»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412776"/>
            <a:ext cx="8820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России от 03.09.2015 N 964 "Об утверждении федерального государственного образовательного стандарта высшего образования по направлению подготовки 34.03.01 Сестринское дело (уровень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России от 12.09.2013 N 1061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(ред. от 01.10.2015) "Об утверждении перечней специальностей и направлений подготовки высшего образования"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Приказ от 7 октября 2015 г. №700н «О номенклатуре специальностей специалистов, имеющих высшее медицинское и фармацевтическое образование»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03848" y="1484784"/>
            <a:ext cx="7092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869160"/>
            <a:ext cx="88204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Приказ Минздрава России от 10.02.2016 N 82н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"О внесении изменений в приказ Министерства здравоохранения Российской Федерации от 29 ноября 2012 г. N 982н "Об утверждении условий и порядка выдачи сертификата специалиста медицинским и фармацевтическим работникам, формы и технических требований сертификата специалиста</a:t>
            </a:r>
            <a:r>
              <a:rPr lang="ru-RU" dirty="0"/>
              <a:t>"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547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590872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351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836712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России от 03.09.2015 N 964 "Об утверждении федерального государственного образовательного стандарта высшего образования по направлению подготовки 34.03.01 Сестринское дело (уровень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551836"/>
            <a:ext cx="828092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Форма обучения -  очная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программа  академического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бакалавриата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программа прикладного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547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590872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351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708" y="925502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ПРОБЛЕМЫ  в подготовке бакалавров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551836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2098720"/>
            <a:ext cx="8352928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утверждены  </a:t>
            </a:r>
            <a:r>
              <a:rPr lang="ru-RU" sz="2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Нормативная база для осуществления профессиональной деятельности выпускников, бакалавров по направлению подготовки «Сестринское дело» не разработана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РФ от 23-07-2010 541н Об утверждении единого квалификационного справочника должностей руководителей, специалистов и служащих.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2018 г  начнется</a:t>
            </a:r>
            <a:r>
              <a:rPr kumimoji="0" lang="ru-RU" sz="2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проведение аккредитации для среднего</a:t>
            </a:r>
            <a:r>
              <a:rPr kumimoji="0" lang="ru-RU" sz="2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медицинского образования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</a:t>
            </a:r>
            <a:r>
              <a:rPr kumimoji="0" lang="ru-RU" sz="2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бакалавров  по направлению подготовки «Сестринское дело»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база</a:t>
            </a:r>
            <a:r>
              <a:rPr kumimoji="0" lang="ru-RU" sz="2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тестов не разработана.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47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590872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3512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852936"/>
            <a:ext cx="874846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Раздел I. Медицинские работники дополнить пунктом 1.4. следующего содержания с соответствующим изменением номеров существующих пунктов 1.4., 1.5.: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«1.4. Должности медицинских работников с высшим профессиональным (медицинским) образованием (бакалавры):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медицинская сестра академическая общей практики;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медицинская сестра академическая по паллиативной помощи;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медицинская сестра академическая по профилактике;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медицинская сестра академическая по реабилитации.».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41276" y="137560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Изменения, которые планировалось внести в приложение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приказу Министерства здравоохранения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Российской Федерации от 20 декабря 2012 г. № 1183н  «Об утверждении Номенклатуры должностей медицинских работников  и фармацевтических работников»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47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590872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3512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2996952"/>
            <a:ext cx="81003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лиц, завершивших обучение по программе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 направлению подготовки 34.03.01 Сестринское дело, на оборотной стороне титула бланка сертификата специалиста после слов "Допущен к осуществлению медицинской деятельности по специальности (направлению подготовки)" вносится запись "Сестринское дело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)";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484784"/>
            <a:ext cx="8460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Приказ Минздрава России от 10.02.2016 N 82н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"О внесении изменений в приказ Министерства здравоохранения Российской Федерации от 29 ноября 2012 г. N 982н "Об утверждении условий и порядка выдачи сертификата специалиста медицинским и фармацевтическим работникам, формы и технических требований сертификата специалиста</a:t>
            </a:r>
            <a:r>
              <a:rPr lang="ru-RU" dirty="0"/>
              <a:t>"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836712"/>
            <a:ext cx="8028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СЕРТИФИКАТ СПЕЦИАЛИСТА МЕДИЦИНСКИМ И ФАРМАЦЕВТИЧЕСКИМ РАБОТНИКАМ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11547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590872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351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085184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Среднее профессиональное образование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3356992"/>
            <a:ext cx="45365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Высшее профессиональное образование –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1412776"/>
            <a:ext cx="45365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Высшее профессиональное образование - магистратура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628800"/>
            <a:ext cx="4536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Подготовка в области сестринского дела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827584" y="2924944"/>
            <a:ext cx="216024" cy="2160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V="1">
            <a:off x="3563888" y="2250583"/>
            <a:ext cx="1296144" cy="179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695084">
            <a:off x="2254561" y="2799997"/>
            <a:ext cx="168349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11152" y="836712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/>
              <a:t>ВЕКТОР КАРЬЕРЫ в сестринском деле</a:t>
            </a:r>
          </a:p>
        </p:txBody>
      </p:sp>
      <p:pic>
        <p:nvPicPr>
          <p:cNvPr id="5122" name="Picture 2" descr="http://2.bp.blogspot.com/-WdglFz0Sgtw/UPFRdfv9k3I/AAAAAAAAAzE/HDeBra0TcCM/s1600/9-shagov-k-postanovke-celey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645024"/>
            <a:ext cx="3203848" cy="3212976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11547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Структура подготовки кадров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91364"/>
              </p:ext>
            </p:extLst>
          </p:nvPr>
        </p:nvGraphicFramePr>
        <p:xfrm>
          <a:off x="457200" y="1124744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168728" y="5517231"/>
            <a:ext cx="136815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аспирантура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2551" y="5493322"/>
            <a:ext cx="136815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докторантура</a:t>
            </a: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5666261" y="5670248"/>
            <a:ext cx="252028" cy="41404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961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54304" y="-358667"/>
            <a:ext cx="6443564" cy="9113227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Модель подготовки сестринских кадров</a:t>
            </a:r>
          </a:p>
        </p:txBody>
      </p:sp>
    </p:spTree>
    <p:extLst>
      <p:ext uri="{BB962C8B-B14F-4D97-AF65-F5344CB8AC3E}">
        <p14:creationId xmlns:p14="http://schemas.microsoft.com/office/powerpoint/2010/main" val="1124709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16563" y="2204864"/>
            <a:ext cx="57779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4000" b="1" dirty="0">
                <a:solidFill>
                  <a:schemeClr val="bg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7190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214312"/>
            <a:ext cx="8786813" cy="1702519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ПЕРВИЧНОЙ И ОБЩЕЙ ЗАБОЛЕВАЕМОСТИ ВЗРОСЛОГО НАСЕЛЕНИЯ ЗА  2014 г.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28625" y="50006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endParaRPr lang="ru-RU" sz="3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8313" y="3357563"/>
            <a:ext cx="82296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endParaRPr lang="ru-RU" sz="36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1472" y="1142984"/>
            <a:ext cx="2928958" cy="428628"/>
          </a:xfrm>
          <a:prstGeom prst="rect">
            <a:avLst/>
          </a:prstGeom>
          <a:effectLst/>
        </p:spPr>
        <p:txBody>
          <a:bodyPr/>
          <a:lstStyle/>
          <a:p>
            <a:pPr marL="319088" indent="-319088"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sz="2000" u="none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Первичная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00694" y="1142984"/>
            <a:ext cx="3214710" cy="357190"/>
          </a:xfrm>
          <a:prstGeom prst="rect">
            <a:avLst/>
          </a:prstGeom>
          <a:effectLst/>
        </p:spPr>
        <p:txBody>
          <a:bodyPr/>
          <a:lstStyle/>
          <a:p>
            <a:pPr marL="319088" indent="-319088" algn="ctr" eaLnBrk="0" hangingPunct="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r>
              <a:rPr lang="ru-RU" sz="2000" u="none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Общая</a:t>
            </a:r>
          </a:p>
        </p:txBody>
      </p:sp>
      <p:graphicFrame>
        <p:nvGraphicFramePr>
          <p:cNvPr id="4098" name="Диаграмма 8"/>
          <p:cNvGraphicFramePr>
            <a:graphicFrameLocks/>
          </p:cNvGraphicFramePr>
          <p:nvPr/>
        </p:nvGraphicFramePr>
        <p:xfrm>
          <a:off x="142875" y="1643063"/>
          <a:ext cx="4429125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Worksheet" r:id="rId3" imgW="4505277" imgH="5286330" progId="Excel.Sheet.8">
                  <p:embed/>
                </p:oleObj>
              </mc:Choice>
              <mc:Fallback>
                <p:oleObj name="Worksheet" r:id="rId3" imgW="4505277" imgH="5286330" progId="Excel.Shee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643063"/>
                        <a:ext cx="4429125" cy="507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Диаграмма 9"/>
          <p:cNvGraphicFramePr>
            <a:graphicFrameLocks/>
          </p:cNvGraphicFramePr>
          <p:nvPr/>
        </p:nvGraphicFramePr>
        <p:xfrm>
          <a:off x="4427538" y="1628775"/>
          <a:ext cx="4537075" cy="511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Worksheet" r:id="rId5" imgW="4905344" imgH="5343570" progId="Excel.Sheet.8">
                  <p:embed/>
                </p:oleObj>
              </mc:Choice>
              <mc:Fallback>
                <p:oleObj name="Worksheet" r:id="rId5" imgW="4905344" imgH="5343570" progId="Excel.Shee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628775"/>
                        <a:ext cx="4537075" cy="511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590872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3512" cy="6858000"/>
          </a:xfrm>
          <a:prstGeom prst="rect">
            <a:avLst/>
          </a:prstGeom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 l="30712" t="35063" r="31101" b="18672"/>
          <a:stretch>
            <a:fillRect/>
          </a:stretch>
        </p:blipFill>
        <p:spPr bwMode="auto">
          <a:xfrm>
            <a:off x="611560" y="1484783"/>
            <a:ext cx="8136904" cy="537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3563888" y="4653136"/>
            <a:ext cx="648072" cy="43204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 flipH="1">
            <a:off x="2627784" y="4869160"/>
            <a:ext cx="936104" cy="93610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732240" y="4725144"/>
            <a:ext cx="720080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5436096" y="5085184"/>
            <a:ext cx="1440160" cy="72008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63688" y="2276872"/>
            <a:ext cx="64807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4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3"/>
          <p:cNvSpPr txBox="1">
            <a:spLocks noChangeArrowheads="1"/>
          </p:cNvSpPr>
          <p:nvPr/>
        </p:nvSpPr>
        <p:spPr bwMode="auto">
          <a:xfrm>
            <a:off x="395536" y="116632"/>
            <a:ext cx="8373616" cy="64807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/>
              <a:t>Целевые показатели в период до 2020 года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908720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1" u="none" strike="noStrike" kern="1200" baseline="0">
                <a:solidFill>
                  <a:srgbClr val="C0504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Смертность от ишемической болезни сердца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75856" y="889556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1" u="none" strike="noStrike" kern="1200" baseline="0">
                <a:solidFill>
                  <a:srgbClr val="C0504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Смертность от цереброваскулярных заболеваний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3717032"/>
            <a:ext cx="3096344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defRPr sz="1400" b="1" i="1" u="none" strike="noStrike" kern="1200" baseline="0">
                <a:solidFill>
                  <a:srgbClr val="C0504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200" i="1" dirty="0">
                <a:solidFill>
                  <a:schemeClr val="accent2">
                    <a:lumMod val="75000"/>
                  </a:schemeClr>
                </a:solidFill>
              </a:rPr>
              <a:t>Удельный вес больных злокачественными новообразованиями, состоящих на учете с момента установления диагноза 5 лет и более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19872" y="3717032"/>
            <a:ext cx="2808312" cy="50405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defRPr sz="1400" b="1" i="1" u="none" strike="noStrike" kern="1200" baseline="0">
                <a:solidFill>
                  <a:srgbClr val="C0504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Одногодичная летальность больных со злокачественными новообразованиями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07504" y="1469018"/>
          <a:ext cx="2880320" cy="210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3131840" y="1469018"/>
          <a:ext cx="2880320" cy="210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107504" y="4509120"/>
          <a:ext cx="2880320" cy="210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3131840" y="4508145"/>
          <a:ext cx="2880000" cy="210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pPr>
              <a:defRPr/>
            </a:pPr>
            <a:fld id="{9CA9515C-AF42-42B2-98C8-B982A52512C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6156176" y="1468043"/>
          <a:ext cx="2880000" cy="210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24"/>
          <p:cNvGraphicFramePr/>
          <p:nvPr/>
        </p:nvGraphicFramePr>
        <p:xfrm>
          <a:off x="6156176" y="4508145"/>
          <a:ext cx="2880000" cy="210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6084168" y="889556"/>
            <a:ext cx="3059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1" u="none" strike="noStrike" kern="1200" baseline="0">
                <a:solidFill>
                  <a:srgbClr val="C0504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Больничная летальность пострадавших в ДТП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372200" y="3769876"/>
            <a:ext cx="27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1" u="none" strike="noStrike" kern="1200" baseline="0">
                <a:solidFill>
                  <a:srgbClr val="C0504D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Летальность от ДТП в травматологических центрах</a:t>
            </a:r>
          </a:p>
        </p:txBody>
      </p:sp>
    </p:spTree>
    <p:extLst>
      <p:ext uri="{BB962C8B-B14F-4D97-AF65-F5344CB8AC3E}">
        <p14:creationId xmlns:p14="http://schemas.microsoft.com/office/powerpoint/2010/main" val="321335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</p:spPr>
      </p:pic>
      <p:graphicFrame>
        <p:nvGraphicFramePr>
          <p:cNvPr id="3074" name="Object 3"/>
          <p:cNvGraphicFramePr>
            <a:graphicFrameLocks noGrp="1" noChangeAspect="1"/>
          </p:cNvGraphicFramePr>
          <p:nvPr/>
        </p:nvGraphicFramePr>
        <p:xfrm>
          <a:off x="251520" y="1124744"/>
          <a:ext cx="4320480" cy="5733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2" r:id="rId4" imgW="7517019" imgH="4968671" progId="Excel.Sheet.8">
                  <p:embed/>
                </p:oleObj>
              </mc:Choice>
              <mc:Fallback>
                <p:oleObj r:id="rId4" imgW="7517019" imgH="4968671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124744"/>
                        <a:ext cx="4320480" cy="5733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251520" y="548680"/>
            <a:ext cx="85010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25000"/>
                  </a:schemeClr>
                </a:solidFill>
              </a:rPr>
              <a:t>Причины первичной инвалидности у взрослых и детей в России</a:t>
            </a:r>
            <a:r>
              <a:rPr lang="en-US" sz="2000" b="1" dirty="0">
                <a:solidFill>
                  <a:schemeClr val="tx2">
                    <a:lumMod val="25000"/>
                  </a:schemeClr>
                </a:solidFill>
              </a:rPr>
              <a:t> (201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</a:rPr>
              <a:t>3 г), в % к итогу.</a:t>
            </a:r>
          </a:p>
        </p:txBody>
      </p:sp>
      <p:graphicFrame>
        <p:nvGraphicFramePr>
          <p:cNvPr id="69635" name="Object 3"/>
          <p:cNvGraphicFramePr>
            <a:graphicFrameLocks noGrp="1" noChangeAspect="1"/>
          </p:cNvGraphicFramePr>
          <p:nvPr/>
        </p:nvGraphicFramePr>
        <p:xfrm>
          <a:off x="4355976" y="548680"/>
          <a:ext cx="5544616" cy="60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3" r:id="rId6" imgW="7303641" imgH="4523624" progId="Excel.Sheet.8">
                  <p:embed/>
                </p:oleObj>
              </mc:Choice>
              <mc:Fallback>
                <p:oleObj r:id="rId6" imgW="7303641" imgH="4523624" progId="Excel.Sheet.8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548680"/>
                        <a:ext cx="5544616" cy="602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467544" y="1700808"/>
            <a:ext cx="8501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Взрослые </a:t>
            </a:r>
            <a:r>
              <a:rPr lang="ru-RU" sz="2800" b="1" dirty="0"/>
              <a:t>                </a:t>
            </a:r>
            <a:r>
              <a:rPr lang="ru-RU" sz="1200" b="1" dirty="0"/>
              <a:t>             </a:t>
            </a:r>
            <a:r>
              <a:rPr lang="ru-RU" sz="2800" b="1" dirty="0"/>
              <a:t>          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Дети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144000" cy="6858000"/>
          </a:xfrm>
          <a:prstGeom prst="rect">
            <a:avLst/>
          </a:prstGeom>
        </p:spPr>
      </p:pic>
      <p:graphicFrame>
        <p:nvGraphicFramePr>
          <p:cNvPr id="6" name="Объект 3"/>
          <p:cNvGraphicFramePr>
            <a:graphicFrameLocks noGrp="1"/>
          </p:cNvGraphicFramePr>
          <p:nvPr>
            <p:ph idx="1"/>
          </p:nvPr>
        </p:nvGraphicFramePr>
        <p:xfrm>
          <a:off x="0" y="1146748"/>
          <a:ext cx="9144000" cy="5711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4293097"/>
            <a:ext cx="450056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Активные меры по снижению смертности:</a:t>
            </a:r>
          </a:p>
          <a:p>
            <a:pPr algn="ctr">
              <a:buFontTx/>
              <a:buChar char="-"/>
              <a:defRPr/>
            </a:pPr>
            <a:r>
              <a:rPr lang="ru-RU" b="1" dirty="0">
                <a:solidFill>
                  <a:prstClr val="white"/>
                </a:solidFill>
              </a:rPr>
              <a:t>профилактика (здоровый образ жизни,</a:t>
            </a:r>
          </a:p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скрининг) – 56% успеха</a:t>
            </a:r>
          </a:p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- новые методы лечения – 39% успеха </a:t>
            </a:r>
          </a:p>
        </p:txBody>
      </p:sp>
      <p:sp>
        <p:nvSpPr>
          <p:cNvPr id="5" name="Стрелка вниз 4"/>
          <p:cNvSpPr/>
          <p:nvPr/>
        </p:nvSpPr>
        <p:spPr>
          <a:xfrm flipV="1">
            <a:off x="1000125" y="3429000"/>
            <a:ext cx="484188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408DB-5CE7-4530-85C2-2996DD1212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Заголовок 9"/>
          <p:cNvSpPr txBox="1">
            <a:spLocks/>
          </p:cNvSpPr>
          <p:nvPr/>
        </p:nvSpPr>
        <p:spPr bwMode="auto">
          <a:xfrm>
            <a:off x="215516" y="536168"/>
            <a:ext cx="8712968" cy="115212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СМЕРТНОСТИ ОТ БОЛЕЗНЕЙ СИСТЕМЫ КРОВООБРАЩЕНИЯ В РОССИИ, ГЕРМАНИИ, ВЕЛИКОБРИТАНИИ, ФИНЛЯНДИИ, КАНАДЕ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ПЕРИОД С 1970 Г. ПО 2012 Г. (ВОЗ)</a:t>
            </a:r>
          </a:p>
        </p:txBody>
      </p:sp>
    </p:spTree>
    <p:extLst>
      <p:ext uri="{BB962C8B-B14F-4D97-AF65-F5344CB8AC3E}">
        <p14:creationId xmlns:p14="http://schemas.microsoft.com/office/powerpoint/2010/main" val="402608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590872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351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836712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ГОСУДАРСТВЕННАЯ ПРОГРАММА «РАЗВИТИЕ ЗДРАВООХРАНЕНИЯ»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 l="4427" t="16360" r="27500" b="6250"/>
          <a:stretch>
            <a:fillRect/>
          </a:stretch>
        </p:blipFill>
        <p:spPr bwMode="auto">
          <a:xfrm>
            <a:off x="0" y="1196752"/>
            <a:ext cx="939653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79512" y="1268760"/>
            <a:ext cx="2304256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47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590872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351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836712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КАДРОВОЕ ОБЕСПЕЧЕНИЕ СИСТЕМЫ ЗДРАВООХРАНЕНИЯ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83529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mguu.ru/wp-content/uploads/2016/04/zdrav-18042016-1-1024x7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84984"/>
            <a:ext cx="2088232" cy="1453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15470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b6b4bd9ecee402c56e81bbf695e17695dd6697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3628</TotalTime>
  <Words>1060</Words>
  <Application>Microsoft Office PowerPoint</Application>
  <PresentationFormat>Экран (4:3)</PresentationFormat>
  <Paragraphs>205</Paragraphs>
  <Slides>29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 Office</vt:lpstr>
      <vt:lpstr>Worksheet</vt:lpstr>
      <vt:lpstr>Лист Microsoft Excel 97-2003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подготовки кадров</vt:lpstr>
      <vt:lpstr>Модель подготовки сестринских кадров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Колоскова</dc:creator>
  <cp:lastModifiedBy>Авдеева Оксана Валерьевна</cp:lastModifiedBy>
  <cp:revision>160</cp:revision>
  <dcterms:created xsi:type="dcterms:W3CDTF">2013-12-25T11:35:33Z</dcterms:created>
  <dcterms:modified xsi:type="dcterms:W3CDTF">2016-09-28T14:39:12Z</dcterms:modified>
</cp:coreProperties>
</file>