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5" r:id="rId3"/>
    <p:sldId id="297" r:id="rId4"/>
    <p:sldId id="283" r:id="rId5"/>
    <p:sldId id="328" r:id="rId6"/>
    <p:sldId id="325" r:id="rId7"/>
    <p:sldId id="326" r:id="rId8"/>
    <p:sldId id="260" r:id="rId9"/>
    <p:sldId id="274" r:id="rId10"/>
    <p:sldId id="332" r:id="rId11"/>
    <p:sldId id="330" r:id="rId12"/>
    <p:sldId id="303" r:id="rId13"/>
    <p:sldId id="265" r:id="rId14"/>
    <p:sldId id="294" r:id="rId15"/>
    <p:sldId id="291" r:id="rId16"/>
    <p:sldId id="280" r:id="rId17"/>
    <p:sldId id="276" r:id="rId18"/>
    <p:sldId id="311" r:id="rId19"/>
    <p:sldId id="308" r:id="rId20"/>
    <p:sldId id="270" r:id="rId2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606BA"/>
    <a:srgbClr val="357D43"/>
    <a:srgbClr val="B8DFA5"/>
    <a:srgbClr val="C09730"/>
    <a:srgbClr val="19B99B"/>
    <a:srgbClr val="94F0DE"/>
    <a:srgbClr val="E39E43"/>
    <a:srgbClr val="6B451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452" autoAdjust="0"/>
  </p:normalViewPr>
  <p:slideViewPr>
    <p:cSldViewPr>
      <p:cViewPr>
        <p:scale>
          <a:sx n="84" d="100"/>
          <a:sy n="84" d="100"/>
        </p:scale>
        <p:origin x="-528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084D8-34FD-4473-8F5D-EAC5951EB40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CE8F4B1-76A1-473B-A320-BA0A07AEAC29}">
      <dgm:prSet phldrT="[Текст]" custT="1"/>
      <dgm:spPr>
        <a:solidFill>
          <a:srgbClr val="FF0000">
            <a:alpha val="28000"/>
          </a:srgbClr>
        </a:solidFill>
      </dgm:spPr>
      <dgm:t>
        <a:bodyPr/>
        <a:lstStyle/>
        <a:p>
          <a:r>
            <a:rPr lang="ru-RU" sz="800" b="1" dirty="0" smtClean="0">
              <a:solidFill>
                <a:schemeClr val="tx2"/>
              </a:solidFill>
            </a:rPr>
            <a:t>Обучение по медицинскому профилю</a:t>
          </a:r>
          <a:endParaRPr lang="ru-RU" sz="800" b="1" dirty="0">
            <a:solidFill>
              <a:schemeClr val="tx2"/>
            </a:solidFill>
          </a:endParaRPr>
        </a:p>
      </dgm:t>
    </dgm:pt>
    <dgm:pt modelId="{97B48366-C2C5-45E0-AAAF-79BABEBCAAAE}" type="parTrans" cxnId="{8B25F6DF-783B-4D15-B0C4-DBB10389F6EA}">
      <dgm:prSet/>
      <dgm:spPr/>
      <dgm:t>
        <a:bodyPr/>
        <a:lstStyle/>
        <a:p>
          <a:endParaRPr lang="ru-RU"/>
        </a:p>
      </dgm:t>
    </dgm:pt>
    <dgm:pt modelId="{1D6F461F-DE5D-4139-A247-9BDEBC32A5B3}" type="sibTrans" cxnId="{8B25F6DF-783B-4D15-B0C4-DBB10389F6EA}">
      <dgm:prSet/>
      <dgm:spPr/>
      <dgm:t>
        <a:bodyPr/>
        <a:lstStyle/>
        <a:p>
          <a:endParaRPr lang="ru-RU"/>
        </a:p>
      </dgm:t>
    </dgm:pt>
    <dgm:pt modelId="{0CA19714-8724-42E3-9F0E-3C06F8D88C98}">
      <dgm:prSet phldrT="[Текст]" custT="1"/>
      <dgm:spPr>
        <a:solidFill>
          <a:srgbClr val="FFFF00">
            <a:alpha val="31000"/>
          </a:srgbClr>
        </a:solidFill>
      </dgm:spPr>
      <dgm:t>
        <a:bodyPr/>
        <a:lstStyle/>
        <a:p>
          <a:r>
            <a:rPr lang="ru-RU" sz="800" b="1" dirty="0" smtClean="0">
              <a:solidFill>
                <a:schemeClr val="tx2"/>
              </a:solidFill>
            </a:rPr>
            <a:t>Обучение по педагогическому профилю</a:t>
          </a:r>
          <a:endParaRPr lang="ru-RU" sz="800" b="1" dirty="0">
            <a:solidFill>
              <a:schemeClr val="tx2"/>
            </a:solidFill>
          </a:endParaRPr>
        </a:p>
      </dgm:t>
    </dgm:pt>
    <dgm:pt modelId="{28687478-02ED-4180-9D7F-20AB3A063A1C}" type="parTrans" cxnId="{764E1B1F-067F-4DB5-9CF3-3BE03B3D4F61}">
      <dgm:prSet/>
      <dgm:spPr/>
      <dgm:t>
        <a:bodyPr/>
        <a:lstStyle/>
        <a:p>
          <a:endParaRPr lang="ru-RU"/>
        </a:p>
      </dgm:t>
    </dgm:pt>
    <dgm:pt modelId="{ABD5C166-7E03-4C1A-AB68-5E4E021EC187}" type="sibTrans" cxnId="{764E1B1F-067F-4DB5-9CF3-3BE03B3D4F61}">
      <dgm:prSet/>
      <dgm:spPr/>
      <dgm:t>
        <a:bodyPr/>
        <a:lstStyle/>
        <a:p>
          <a:endParaRPr lang="ru-RU"/>
        </a:p>
      </dgm:t>
    </dgm:pt>
    <dgm:pt modelId="{99FCC6A0-5D93-4B60-B1BF-761B3681822A}" type="pres">
      <dgm:prSet presAssocID="{C77084D8-34FD-4473-8F5D-EAC5951EB40E}" presName="compositeShape" presStyleCnt="0">
        <dgm:presLayoutVars>
          <dgm:chMax val="7"/>
          <dgm:dir/>
          <dgm:resizeHandles val="exact"/>
        </dgm:presLayoutVars>
      </dgm:prSet>
      <dgm:spPr/>
    </dgm:pt>
    <dgm:pt modelId="{EDE9F1D1-6C67-4CD0-A075-6925D70F8C3C}" type="pres">
      <dgm:prSet presAssocID="{CCE8F4B1-76A1-473B-A320-BA0A07AEAC29}" presName="circ1" presStyleLbl="vennNode1" presStyleIdx="0" presStyleCnt="2" custLinFactNeighborX="2381" custLinFactNeighborY="-1480"/>
      <dgm:spPr/>
      <dgm:t>
        <a:bodyPr/>
        <a:lstStyle/>
        <a:p>
          <a:endParaRPr lang="ru-RU"/>
        </a:p>
      </dgm:t>
    </dgm:pt>
    <dgm:pt modelId="{A8D856AD-E009-4051-B4F1-E0806A5405AD}" type="pres">
      <dgm:prSet presAssocID="{CCE8F4B1-76A1-473B-A320-BA0A07AEAC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23CD2-5079-4BDD-9464-EB149E7A6B9B}" type="pres">
      <dgm:prSet presAssocID="{0CA19714-8724-42E3-9F0E-3C06F8D88C98}" presName="circ2" presStyleLbl="vennNode1" presStyleIdx="1" presStyleCnt="2"/>
      <dgm:spPr/>
      <dgm:t>
        <a:bodyPr/>
        <a:lstStyle/>
        <a:p>
          <a:endParaRPr lang="ru-RU"/>
        </a:p>
      </dgm:t>
    </dgm:pt>
    <dgm:pt modelId="{0ABE5EF2-13E4-479D-BF94-7812D5358D53}" type="pres">
      <dgm:prSet presAssocID="{0CA19714-8724-42E3-9F0E-3C06F8D88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8A4F85-0F4A-4C11-8025-F811F1554C0C}" type="presOf" srcId="{0CA19714-8724-42E3-9F0E-3C06F8D88C98}" destId="{0ABE5EF2-13E4-479D-BF94-7812D5358D53}" srcOrd="1" destOrd="0" presId="urn:microsoft.com/office/officeart/2005/8/layout/venn1"/>
    <dgm:cxn modelId="{C6D99298-DDC5-4405-A713-EE5630D08149}" type="presOf" srcId="{0CA19714-8724-42E3-9F0E-3C06F8D88C98}" destId="{3FA23CD2-5079-4BDD-9464-EB149E7A6B9B}" srcOrd="0" destOrd="0" presId="urn:microsoft.com/office/officeart/2005/8/layout/venn1"/>
    <dgm:cxn modelId="{8B25F6DF-783B-4D15-B0C4-DBB10389F6EA}" srcId="{C77084D8-34FD-4473-8F5D-EAC5951EB40E}" destId="{CCE8F4B1-76A1-473B-A320-BA0A07AEAC29}" srcOrd="0" destOrd="0" parTransId="{97B48366-C2C5-45E0-AAAF-79BABEBCAAAE}" sibTransId="{1D6F461F-DE5D-4139-A247-9BDEBC32A5B3}"/>
    <dgm:cxn modelId="{33A9DF38-253A-4CD9-AE3D-9AFF49194AD0}" type="presOf" srcId="{C77084D8-34FD-4473-8F5D-EAC5951EB40E}" destId="{99FCC6A0-5D93-4B60-B1BF-761B3681822A}" srcOrd="0" destOrd="0" presId="urn:microsoft.com/office/officeart/2005/8/layout/venn1"/>
    <dgm:cxn modelId="{17F8AFCB-6F5F-4894-BA49-77FA9A2E0753}" type="presOf" srcId="{CCE8F4B1-76A1-473B-A320-BA0A07AEAC29}" destId="{A8D856AD-E009-4051-B4F1-E0806A5405AD}" srcOrd="1" destOrd="0" presId="urn:microsoft.com/office/officeart/2005/8/layout/venn1"/>
    <dgm:cxn modelId="{2E381925-7EF5-4E43-93F9-A5C4573ECE06}" type="presOf" srcId="{CCE8F4B1-76A1-473B-A320-BA0A07AEAC29}" destId="{EDE9F1D1-6C67-4CD0-A075-6925D70F8C3C}" srcOrd="0" destOrd="0" presId="urn:microsoft.com/office/officeart/2005/8/layout/venn1"/>
    <dgm:cxn modelId="{764E1B1F-067F-4DB5-9CF3-3BE03B3D4F61}" srcId="{C77084D8-34FD-4473-8F5D-EAC5951EB40E}" destId="{0CA19714-8724-42E3-9F0E-3C06F8D88C98}" srcOrd="1" destOrd="0" parTransId="{28687478-02ED-4180-9D7F-20AB3A063A1C}" sibTransId="{ABD5C166-7E03-4C1A-AB68-5E4E021EC187}"/>
    <dgm:cxn modelId="{5551E649-19F4-4088-96EA-9BB636F7191C}" type="presParOf" srcId="{99FCC6A0-5D93-4B60-B1BF-761B3681822A}" destId="{EDE9F1D1-6C67-4CD0-A075-6925D70F8C3C}" srcOrd="0" destOrd="0" presId="urn:microsoft.com/office/officeart/2005/8/layout/venn1"/>
    <dgm:cxn modelId="{A2B97112-2E9E-4840-8128-79190D6CD976}" type="presParOf" srcId="{99FCC6A0-5D93-4B60-B1BF-761B3681822A}" destId="{A8D856AD-E009-4051-B4F1-E0806A5405AD}" srcOrd="1" destOrd="0" presId="urn:microsoft.com/office/officeart/2005/8/layout/venn1"/>
    <dgm:cxn modelId="{70927A5E-91BD-41C7-957D-25B62C2FAD28}" type="presParOf" srcId="{99FCC6A0-5D93-4B60-B1BF-761B3681822A}" destId="{3FA23CD2-5079-4BDD-9464-EB149E7A6B9B}" srcOrd="2" destOrd="0" presId="urn:microsoft.com/office/officeart/2005/8/layout/venn1"/>
    <dgm:cxn modelId="{49A00ED1-0240-45A5-84E3-0E101EC5B62F}" type="presParOf" srcId="{99FCC6A0-5D93-4B60-B1BF-761B3681822A}" destId="{0ABE5EF2-13E4-479D-BF94-7812D5358D5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F8B738-29BE-4E0B-BB19-43B816C22AA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21FA8D-C4E3-4FDD-9BF9-927B2AB2721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038942A-5279-4EA0-87B0-D0571B90FBA5}" type="parTrans" cxnId="{CBA50258-F0F2-4975-A70D-78249CDC201A}">
      <dgm:prSet/>
      <dgm:spPr/>
      <dgm:t>
        <a:bodyPr/>
        <a:lstStyle/>
        <a:p>
          <a:endParaRPr lang="ru-RU"/>
        </a:p>
      </dgm:t>
    </dgm:pt>
    <dgm:pt modelId="{5938F4E9-B2B2-4ECF-A38D-947FDB299AE1}" type="sibTrans" cxnId="{CBA50258-F0F2-4975-A70D-78249CDC201A}">
      <dgm:prSet/>
      <dgm:spPr/>
      <dgm:t>
        <a:bodyPr/>
        <a:lstStyle/>
        <a:p>
          <a:endParaRPr lang="ru-RU"/>
        </a:p>
      </dgm:t>
    </dgm:pt>
    <dgm:pt modelId="{393E6B50-9E6F-4BD0-86BD-40C071CC4FA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915743D-0984-45BD-97AC-0241FF3D5E26}" type="parTrans" cxnId="{1FAD3786-CDB4-4552-9DBD-B9AB98396459}">
      <dgm:prSet/>
      <dgm:spPr/>
      <dgm:t>
        <a:bodyPr/>
        <a:lstStyle/>
        <a:p>
          <a:endParaRPr lang="ru-RU"/>
        </a:p>
      </dgm:t>
    </dgm:pt>
    <dgm:pt modelId="{3E6B0285-FCE8-49D8-9C6B-8E27FF4D7995}" type="sibTrans" cxnId="{1FAD3786-CDB4-4552-9DBD-B9AB98396459}">
      <dgm:prSet/>
      <dgm:spPr/>
      <dgm:t>
        <a:bodyPr/>
        <a:lstStyle/>
        <a:p>
          <a:endParaRPr lang="ru-RU"/>
        </a:p>
      </dgm:t>
    </dgm:pt>
    <dgm:pt modelId="{2CA808A2-0B98-400B-ABAD-AD88FC36903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D06DD52-D282-42D0-B095-C7687131EE17}" type="parTrans" cxnId="{BD551CCE-19C6-4082-8AB8-BA9DAB298D30}">
      <dgm:prSet/>
      <dgm:spPr/>
      <dgm:t>
        <a:bodyPr/>
        <a:lstStyle/>
        <a:p>
          <a:endParaRPr lang="ru-RU"/>
        </a:p>
      </dgm:t>
    </dgm:pt>
    <dgm:pt modelId="{1D86FD35-B09A-4849-A60D-4A05E701A0B3}" type="sibTrans" cxnId="{BD551CCE-19C6-4082-8AB8-BA9DAB298D30}">
      <dgm:prSet/>
      <dgm:spPr/>
      <dgm:t>
        <a:bodyPr/>
        <a:lstStyle/>
        <a:p>
          <a:endParaRPr lang="ru-RU"/>
        </a:p>
      </dgm:t>
    </dgm:pt>
    <dgm:pt modelId="{689E3271-C9A7-4ACC-9F2A-08D040E18B11}" type="pres">
      <dgm:prSet presAssocID="{FFF8B738-29BE-4E0B-BB19-43B816C22AA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0B1FD5-3DE6-4F66-9272-96AF709E96A9}" type="pres">
      <dgm:prSet presAssocID="{6E21FA8D-C4E3-4FDD-9BF9-927B2AB2721C}" presName="posSpace" presStyleCnt="0"/>
      <dgm:spPr/>
    </dgm:pt>
    <dgm:pt modelId="{8DD2D8AA-C0E0-4322-8C22-02B980826E76}" type="pres">
      <dgm:prSet presAssocID="{6E21FA8D-C4E3-4FDD-9BF9-927B2AB2721C}" presName="vertFlow" presStyleCnt="0"/>
      <dgm:spPr/>
    </dgm:pt>
    <dgm:pt modelId="{BEF3F59B-AB8B-4F69-90AC-8230840E572E}" type="pres">
      <dgm:prSet presAssocID="{6E21FA8D-C4E3-4FDD-9BF9-927B2AB2721C}" presName="topSpace" presStyleCnt="0"/>
      <dgm:spPr/>
    </dgm:pt>
    <dgm:pt modelId="{F750B10F-360C-4D9B-AD3C-BC183172CE42}" type="pres">
      <dgm:prSet presAssocID="{6E21FA8D-C4E3-4FDD-9BF9-927B2AB2721C}" presName="firstComp" presStyleCnt="0"/>
      <dgm:spPr/>
    </dgm:pt>
    <dgm:pt modelId="{B29651A9-45ED-423F-AB6C-8036D1155AED}" type="pres">
      <dgm:prSet presAssocID="{6E21FA8D-C4E3-4FDD-9BF9-927B2AB2721C}" presName="firstChild" presStyleLbl="bgAccFollowNode1" presStyleIdx="0" presStyleCnt="3" custScaleX="241171" custScaleY="812289" custLinFactNeighborX="52179" custLinFactNeighborY="-3595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900492-4691-4C6E-846B-C96D654F7292}" type="pres">
      <dgm:prSet presAssocID="{6E21FA8D-C4E3-4FDD-9BF9-927B2AB2721C}" presName="firstChildTx" presStyleLbl="bgAccFollowNode1" presStyleIdx="0" presStyleCnt="3">
        <dgm:presLayoutVars>
          <dgm:bulletEnabled val="1"/>
        </dgm:presLayoutVars>
      </dgm:prSet>
      <dgm:spPr/>
    </dgm:pt>
    <dgm:pt modelId="{EE17F96D-49CD-4B77-BA97-351731883DF5}" type="pres">
      <dgm:prSet presAssocID="{6E21FA8D-C4E3-4FDD-9BF9-927B2AB2721C}" presName="negSpace" presStyleCnt="0"/>
      <dgm:spPr/>
    </dgm:pt>
    <dgm:pt modelId="{D39B9109-60CC-4CCC-A3E6-DA524735E0FD}" type="pres">
      <dgm:prSet presAssocID="{6E21FA8D-C4E3-4FDD-9BF9-927B2AB2721C}" presName="circle" presStyleLbl="node1" presStyleIdx="0" presStyleCnt="3" custScaleX="209376" custScaleY="200808" custLinFactX="10519" custLinFactY="200000" custLinFactNeighborX="100000" custLinFactNeighborY="249584"/>
      <dgm:spPr/>
      <dgm:t>
        <a:bodyPr/>
        <a:lstStyle/>
        <a:p>
          <a:endParaRPr lang="ru-RU"/>
        </a:p>
      </dgm:t>
    </dgm:pt>
    <dgm:pt modelId="{7FA3AF1F-E962-402E-8079-105E4127037D}" type="pres">
      <dgm:prSet presAssocID="{5938F4E9-B2B2-4ECF-A38D-947FDB299AE1}" presName="transSpace" presStyleCnt="0"/>
      <dgm:spPr/>
    </dgm:pt>
    <dgm:pt modelId="{F545EF4D-BB3A-42FE-87B2-22C3A0C4C968}" type="pres">
      <dgm:prSet presAssocID="{393E6B50-9E6F-4BD0-86BD-40C071CC4FA0}" presName="posSpace" presStyleCnt="0"/>
      <dgm:spPr/>
    </dgm:pt>
    <dgm:pt modelId="{6A60A792-7B16-4AC0-9927-438B1F905A1C}" type="pres">
      <dgm:prSet presAssocID="{393E6B50-9E6F-4BD0-86BD-40C071CC4FA0}" presName="vertFlow" presStyleCnt="0"/>
      <dgm:spPr/>
    </dgm:pt>
    <dgm:pt modelId="{B650E59E-9600-4D40-A791-7AFA41D73C8B}" type="pres">
      <dgm:prSet presAssocID="{393E6B50-9E6F-4BD0-86BD-40C071CC4FA0}" presName="topSpace" presStyleCnt="0"/>
      <dgm:spPr/>
    </dgm:pt>
    <dgm:pt modelId="{4F0EF4BF-DB69-4DE6-9A05-75B05BF6BD7B}" type="pres">
      <dgm:prSet presAssocID="{393E6B50-9E6F-4BD0-86BD-40C071CC4FA0}" presName="firstComp" presStyleCnt="0"/>
      <dgm:spPr/>
    </dgm:pt>
    <dgm:pt modelId="{E4CA88CA-AE32-4114-9CD6-8DA9C23896B4}" type="pres">
      <dgm:prSet presAssocID="{393E6B50-9E6F-4BD0-86BD-40C071CC4FA0}" presName="firstChild" presStyleLbl="bgAccFollowNode1" presStyleIdx="1" presStyleCnt="3" custFlipVert="0" custFlipHor="1" custScaleX="55931" custScaleY="9659" custLinFactX="-9339" custLinFactY="-35441" custLinFactNeighborX="-100000" custLinFactNeighborY="-100000"/>
      <dgm:spPr/>
      <dgm:t>
        <a:bodyPr/>
        <a:lstStyle/>
        <a:p>
          <a:endParaRPr lang="ru-RU"/>
        </a:p>
      </dgm:t>
    </dgm:pt>
    <dgm:pt modelId="{8C8FC4DB-6803-4696-A54D-B2504BA5D53E}" type="pres">
      <dgm:prSet presAssocID="{393E6B50-9E6F-4BD0-86BD-40C071CC4FA0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B58F9-F6E2-4A52-8E8F-EED4B10BFFA7}" type="pres">
      <dgm:prSet presAssocID="{393E6B50-9E6F-4BD0-86BD-40C071CC4FA0}" presName="negSpace" presStyleCnt="0"/>
      <dgm:spPr/>
    </dgm:pt>
    <dgm:pt modelId="{3DF5F005-93E5-42EF-B755-C2D912E20B44}" type="pres">
      <dgm:prSet presAssocID="{393E6B50-9E6F-4BD0-86BD-40C071CC4FA0}" presName="circle" presStyleLbl="node1" presStyleIdx="1" presStyleCnt="3" custScaleX="175609" custScaleY="175673" custLinFactX="-300000" custLinFactY="53724" custLinFactNeighborX="-314020" custLinFactNeighborY="100000"/>
      <dgm:spPr/>
      <dgm:t>
        <a:bodyPr/>
        <a:lstStyle/>
        <a:p>
          <a:endParaRPr lang="ru-RU"/>
        </a:p>
      </dgm:t>
    </dgm:pt>
    <dgm:pt modelId="{850A0DC0-21EF-4D91-A1DE-DD07DDAB832B}" type="pres">
      <dgm:prSet presAssocID="{3E6B0285-FCE8-49D8-9C6B-8E27FF4D7995}" presName="transSpace" presStyleCnt="0"/>
      <dgm:spPr/>
    </dgm:pt>
    <dgm:pt modelId="{1704D8DB-8275-47D7-9644-F979892AD43E}" type="pres">
      <dgm:prSet presAssocID="{2CA808A2-0B98-400B-ABAD-AD88FC369033}" presName="posSpace" presStyleCnt="0"/>
      <dgm:spPr/>
    </dgm:pt>
    <dgm:pt modelId="{86A40AF9-04EB-4267-9616-46E9FE223C11}" type="pres">
      <dgm:prSet presAssocID="{2CA808A2-0B98-400B-ABAD-AD88FC369033}" presName="vertFlow" presStyleCnt="0"/>
      <dgm:spPr/>
    </dgm:pt>
    <dgm:pt modelId="{F7DE6197-3FAC-40BB-918D-91A08DADF28E}" type="pres">
      <dgm:prSet presAssocID="{2CA808A2-0B98-400B-ABAD-AD88FC369033}" presName="topSpace" presStyleCnt="0"/>
      <dgm:spPr/>
    </dgm:pt>
    <dgm:pt modelId="{98ADE6F0-098F-4DDF-A8F3-87AF267EF24C}" type="pres">
      <dgm:prSet presAssocID="{2CA808A2-0B98-400B-ABAD-AD88FC369033}" presName="firstComp" presStyleCnt="0"/>
      <dgm:spPr/>
    </dgm:pt>
    <dgm:pt modelId="{599D5A57-170A-4CE9-8F6F-B16DD6C4FE0C}" type="pres">
      <dgm:prSet presAssocID="{2CA808A2-0B98-400B-ABAD-AD88FC369033}" presName="firstChild" presStyleLbl="bgAccFollowNode1" presStyleIdx="2" presStyleCnt="3" custFlipVert="0" custFlipHor="0" custScaleX="44901" custScaleY="43664" custLinFactX="-100000" custLinFactY="238897" custLinFactNeighborX="-112935" custLinFactNeighborY="300000"/>
      <dgm:spPr/>
    </dgm:pt>
    <dgm:pt modelId="{FDB4FA88-93CE-40D7-B00E-DC929C8454A0}" type="pres">
      <dgm:prSet presAssocID="{2CA808A2-0B98-400B-ABAD-AD88FC369033}" presName="firstChildTx" presStyleLbl="bgAccFollowNode1" presStyleIdx="2" presStyleCnt="3">
        <dgm:presLayoutVars>
          <dgm:bulletEnabled val="1"/>
        </dgm:presLayoutVars>
      </dgm:prSet>
      <dgm:spPr/>
    </dgm:pt>
    <dgm:pt modelId="{4A5196E9-99E7-4743-8F44-84583AF830E9}" type="pres">
      <dgm:prSet presAssocID="{2CA808A2-0B98-400B-ABAD-AD88FC369033}" presName="negSpace" presStyleCnt="0"/>
      <dgm:spPr/>
    </dgm:pt>
    <dgm:pt modelId="{F8302BEC-54A6-4C50-8736-A82AFCDC48F7}" type="pres">
      <dgm:prSet presAssocID="{2CA808A2-0B98-400B-ABAD-AD88FC369033}" presName="circle" presStyleLbl="node1" presStyleIdx="2" presStyleCnt="3" custScaleX="203348" custScaleY="192673" custLinFactX="-133415" custLinFactNeighborX="-200000" custLinFactNeighborY="69748"/>
      <dgm:spPr/>
      <dgm:t>
        <a:bodyPr/>
        <a:lstStyle/>
        <a:p>
          <a:endParaRPr lang="ru-RU"/>
        </a:p>
      </dgm:t>
    </dgm:pt>
  </dgm:ptLst>
  <dgm:cxnLst>
    <dgm:cxn modelId="{CBA50258-F0F2-4975-A70D-78249CDC201A}" srcId="{FFF8B738-29BE-4E0B-BB19-43B816C22AA1}" destId="{6E21FA8D-C4E3-4FDD-9BF9-927B2AB2721C}" srcOrd="0" destOrd="0" parTransId="{C038942A-5279-4EA0-87B0-D0571B90FBA5}" sibTransId="{5938F4E9-B2B2-4ECF-A38D-947FDB299AE1}"/>
    <dgm:cxn modelId="{F3C810EE-14CF-4147-888C-8D33FB1F9631}" type="presOf" srcId="{393E6B50-9E6F-4BD0-86BD-40C071CC4FA0}" destId="{3DF5F005-93E5-42EF-B755-C2D912E20B44}" srcOrd="0" destOrd="0" presId="urn:microsoft.com/office/officeart/2005/8/layout/hList9"/>
    <dgm:cxn modelId="{3DD73701-6DA5-41B3-A8E9-9A996FA63C36}" type="presOf" srcId="{2CA808A2-0B98-400B-ABAD-AD88FC369033}" destId="{F8302BEC-54A6-4C50-8736-A82AFCDC48F7}" srcOrd="0" destOrd="0" presId="urn:microsoft.com/office/officeart/2005/8/layout/hList9"/>
    <dgm:cxn modelId="{1FAD3786-CDB4-4552-9DBD-B9AB98396459}" srcId="{FFF8B738-29BE-4E0B-BB19-43B816C22AA1}" destId="{393E6B50-9E6F-4BD0-86BD-40C071CC4FA0}" srcOrd="1" destOrd="0" parTransId="{1915743D-0984-45BD-97AC-0241FF3D5E26}" sibTransId="{3E6B0285-FCE8-49D8-9C6B-8E27FF4D7995}"/>
    <dgm:cxn modelId="{D4DAAB6F-0331-45B9-BF29-EA25132E504A}" type="presOf" srcId="{FFF8B738-29BE-4E0B-BB19-43B816C22AA1}" destId="{689E3271-C9A7-4ACC-9F2A-08D040E18B11}" srcOrd="0" destOrd="0" presId="urn:microsoft.com/office/officeart/2005/8/layout/hList9"/>
    <dgm:cxn modelId="{BD551CCE-19C6-4082-8AB8-BA9DAB298D30}" srcId="{FFF8B738-29BE-4E0B-BB19-43B816C22AA1}" destId="{2CA808A2-0B98-400B-ABAD-AD88FC369033}" srcOrd="2" destOrd="0" parTransId="{8D06DD52-D282-42D0-B095-C7687131EE17}" sibTransId="{1D86FD35-B09A-4849-A60D-4A05E701A0B3}"/>
    <dgm:cxn modelId="{5171319B-1F3F-4719-8FB5-30F632083180}" type="presOf" srcId="{6E21FA8D-C4E3-4FDD-9BF9-927B2AB2721C}" destId="{D39B9109-60CC-4CCC-A3E6-DA524735E0FD}" srcOrd="0" destOrd="0" presId="urn:microsoft.com/office/officeart/2005/8/layout/hList9"/>
    <dgm:cxn modelId="{5507443E-8A89-491B-BD09-2B54688B2435}" type="presParOf" srcId="{689E3271-C9A7-4ACC-9F2A-08D040E18B11}" destId="{EC0B1FD5-3DE6-4F66-9272-96AF709E96A9}" srcOrd="0" destOrd="0" presId="urn:microsoft.com/office/officeart/2005/8/layout/hList9"/>
    <dgm:cxn modelId="{C53A5346-2F2C-417B-97F4-EEDD70E11722}" type="presParOf" srcId="{689E3271-C9A7-4ACC-9F2A-08D040E18B11}" destId="{8DD2D8AA-C0E0-4322-8C22-02B980826E76}" srcOrd="1" destOrd="0" presId="urn:microsoft.com/office/officeart/2005/8/layout/hList9"/>
    <dgm:cxn modelId="{2D97A20D-47DC-425E-AD88-ED378CF5F63D}" type="presParOf" srcId="{8DD2D8AA-C0E0-4322-8C22-02B980826E76}" destId="{BEF3F59B-AB8B-4F69-90AC-8230840E572E}" srcOrd="0" destOrd="0" presId="urn:microsoft.com/office/officeart/2005/8/layout/hList9"/>
    <dgm:cxn modelId="{2C085C20-A765-4AAF-A5EB-9A305C805D5E}" type="presParOf" srcId="{8DD2D8AA-C0E0-4322-8C22-02B980826E76}" destId="{F750B10F-360C-4D9B-AD3C-BC183172CE42}" srcOrd="1" destOrd="0" presId="urn:microsoft.com/office/officeart/2005/8/layout/hList9"/>
    <dgm:cxn modelId="{130A310E-F84F-4599-8DDA-F7FB07BA9D09}" type="presParOf" srcId="{F750B10F-360C-4D9B-AD3C-BC183172CE42}" destId="{B29651A9-45ED-423F-AB6C-8036D1155AED}" srcOrd="0" destOrd="0" presId="urn:microsoft.com/office/officeart/2005/8/layout/hList9"/>
    <dgm:cxn modelId="{F39E2BC0-7754-4C21-B7B4-F76A2759A3FC}" type="presParOf" srcId="{F750B10F-360C-4D9B-AD3C-BC183172CE42}" destId="{25900492-4691-4C6E-846B-C96D654F7292}" srcOrd="1" destOrd="0" presId="urn:microsoft.com/office/officeart/2005/8/layout/hList9"/>
    <dgm:cxn modelId="{70CA14A2-189B-497F-822A-D2F61DF11BAC}" type="presParOf" srcId="{689E3271-C9A7-4ACC-9F2A-08D040E18B11}" destId="{EE17F96D-49CD-4B77-BA97-351731883DF5}" srcOrd="2" destOrd="0" presId="urn:microsoft.com/office/officeart/2005/8/layout/hList9"/>
    <dgm:cxn modelId="{D8C95465-B07E-421D-BEF3-1BBDCEF3460E}" type="presParOf" srcId="{689E3271-C9A7-4ACC-9F2A-08D040E18B11}" destId="{D39B9109-60CC-4CCC-A3E6-DA524735E0FD}" srcOrd="3" destOrd="0" presId="urn:microsoft.com/office/officeart/2005/8/layout/hList9"/>
    <dgm:cxn modelId="{6DF25CDC-55EA-4B4B-BC3F-9405DA6499F8}" type="presParOf" srcId="{689E3271-C9A7-4ACC-9F2A-08D040E18B11}" destId="{7FA3AF1F-E962-402E-8079-105E4127037D}" srcOrd="4" destOrd="0" presId="urn:microsoft.com/office/officeart/2005/8/layout/hList9"/>
    <dgm:cxn modelId="{8003D20B-10F6-408B-99EF-C2172FCED4E7}" type="presParOf" srcId="{689E3271-C9A7-4ACC-9F2A-08D040E18B11}" destId="{F545EF4D-BB3A-42FE-87B2-22C3A0C4C968}" srcOrd="5" destOrd="0" presId="urn:microsoft.com/office/officeart/2005/8/layout/hList9"/>
    <dgm:cxn modelId="{2E7AAE90-714B-42F7-AE61-4B6154DEC175}" type="presParOf" srcId="{689E3271-C9A7-4ACC-9F2A-08D040E18B11}" destId="{6A60A792-7B16-4AC0-9927-438B1F905A1C}" srcOrd="6" destOrd="0" presId="urn:microsoft.com/office/officeart/2005/8/layout/hList9"/>
    <dgm:cxn modelId="{4E583048-E07C-4B7F-B787-C71C0AF93FB5}" type="presParOf" srcId="{6A60A792-7B16-4AC0-9927-438B1F905A1C}" destId="{B650E59E-9600-4D40-A791-7AFA41D73C8B}" srcOrd="0" destOrd="0" presId="urn:microsoft.com/office/officeart/2005/8/layout/hList9"/>
    <dgm:cxn modelId="{E19A578A-399A-41F4-9DD4-6E3AC8FD6D7E}" type="presParOf" srcId="{6A60A792-7B16-4AC0-9927-438B1F905A1C}" destId="{4F0EF4BF-DB69-4DE6-9A05-75B05BF6BD7B}" srcOrd="1" destOrd="0" presId="urn:microsoft.com/office/officeart/2005/8/layout/hList9"/>
    <dgm:cxn modelId="{4214DFC2-59C9-45CD-987A-65E17733F33E}" type="presParOf" srcId="{4F0EF4BF-DB69-4DE6-9A05-75B05BF6BD7B}" destId="{E4CA88CA-AE32-4114-9CD6-8DA9C23896B4}" srcOrd="0" destOrd="0" presId="urn:microsoft.com/office/officeart/2005/8/layout/hList9"/>
    <dgm:cxn modelId="{78322400-70C8-4704-AFC3-D4D1F8EF69D4}" type="presParOf" srcId="{4F0EF4BF-DB69-4DE6-9A05-75B05BF6BD7B}" destId="{8C8FC4DB-6803-4696-A54D-B2504BA5D53E}" srcOrd="1" destOrd="0" presId="urn:microsoft.com/office/officeart/2005/8/layout/hList9"/>
    <dgm:cxn modelId="{299CEA90-3ED4-44D2-9EA0-F1C962BEC98B}" type="presParOf" srcId="{689E3271-C9A7-4ACC-9F2A-08D040E18B11}" destId="{703B58F9-F6E2-4A52-8E8F-EED4B10BFFA7}" srcOrd="7" destOrd="0" presId="urn:microsoft.com/office/officeart/2005/8/layout/hList9"/>
    <dgm:cxn modelId="{FFEFEF2C-DC75-48B4-A47D-27BC83825F18}" type="presParOf" srcId="{689E3271-C9A7-4ACC-9F2A-08D040E18B11}" destId="{3DF5F005-93E5-42EF-B755-C2D912E20B44}" srcOrd="8" destOrd="0" presId="urn:microsoft.com/office/officeart/2005/8/layout/hList9"/>
    <dgm:cxn modelId="{92926B58-17C2-4247-8C43-3EC65E9F448E}" type="presParOf" srcId="{689E3271-C9A7-4ACC-9F2A-08D040E18B11}" destId="{850A0DC0-21EF-4D91-A1DE-DD07DDAB832B}" srcOrd="9" destOrd="0" presId="urn:microsoft.com/office/officeart/2005/8/layout/hList9"/>
    <dgm:cxn modelId="{CFF70982-BB01-4779-8BB8-A4B43473D152}" type="presParOf" srcId="{689E3271-C9A7-4ACC-9F2A-08D040E18B11}" destId="{1704D8DB-8275-47D7-9644-F979892AD43E}" srcOrd="10" destOrd="0" presId="urn:microsoft.com/office/officeart/2005/8/layout/hList9"/>
    <dgm:cxn modelId="{4F4F0333-9490-4237-BA7A-3D7D8E30BDB4}" type="presParOf" srcId="{689E3271-C9A7-4ACC-9F2A-08D040E18B11}" destId="{86A40AF9-04EB-4267-9616-46E9FE223C11}" srcOrd="11" destOrd="0" presId="urn:microsoft.com/office/officeart/2005/8/layout/hList9"/>
    <dgm:cxn modelId="{B0D8783A-953A-4FB1-A231-8B16EE5B22D4}" type="presParOf" srcId="{86A40AF9-04EB-4267-9616-46E9FE223C11}" destId="{F7DE6197-3FAC-40BB-918D-91A08DADF28E}" srcOrd="0" destOrd="0" presId="urn:microsoft.com/office/officeart/2005/8/layout/hList9"/>
    <dgm:cxn modelId="{3FBA5BE0-5B57-4B11-8E47-F2FFEE912D92}" type="presParOf" srcId="{86A40AF9-04EB-4267-9616-46E9FE223C11}" destId="{98ADE6F0-098F-4DDF-A8F3-87AF267EF24C}" srcOrd="1" destOrd="0" presId="urn:microsoft.com/office/officeart/2005/8/layout/hList9"/>
    <dgm:cxn modelId="{8E69532C-860D-49D2-812C-46D655F86DB7}" type="presParOf" srcId="{98ADE6F0-098F-4DDF-A8F3-87AF267EF24C}" destId="{599D5A57-170A-4CE9-8F6F-B16DD6C4FE0C}" srcOrd="0" destOrd="0" presId="urn:microsoft.com/office/officeart/2005/8/layout/hList9"/>
    <dgm:cxn modelId="{B4281DE8-C410-473D-9642-E88578BCEF4E}" type="presParOf" srcId="{98ADE6F0-098F-4DDF-A8F3-87AF267EF24C}" destId="{FDB4FA88-93CE-40D7-B00E-DC929C8454A0}" srcOrd="1" destOrd="0" presId="urn:microsoft.com/office/officeart/2005/8/layout/hList9"/>
    <dgm:cxn modelId="{C6DB1C55-875E-4F5A-BF19-AA7F166A23F3}" type="presParOf" srcId="{689E3271-C9A7-4ACC-9F2A-08D040E18B11}" destId="{4A5196E9-99E7-4743-8F44-84583AF830E9}" srcOrd="12" destOrd="0" presId="urn:microsoft.com/office/officeart/2005/8/layout/hList9"/>
    <dgm:cxn modelId="{323B6533-D608-4F49-B715-95E2E5057219}" type="presParOf" srcId="{689E3271-C9A7-4ACC-9F2A-08D040E18B11}" destId="{F8302BEC-54A6-4C50-8736-A82AFCDC48F7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9F1D1-6C67-4CD0-A075-6925D70F8C3C}">
      <dsp:nvSpPr>
        <dsp:cNvPr id="0" name=""/>
        <dsp:cNvSpPr/>
      </dsp:nvSpPr>
      <dsp:spPr>
        <a:xfrm>
          <a:off x="102869" y="437192"/>
          <a:ext cx="1598577" cy="1598577"/>
        </a:xfrm>
        <a:prstGeom prst="ellipse">
          <a:avLst/>
        </a:prstGeom>
        <a:solidFill>
          <a:srgbClr val="FF0000">
            <a:alpha val="28000"/>
          </a:srgb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Обучение по медицинскому профилю</a:t>
          </a:r>
          <a:endParaRPr lang="ru-RU" sz="800" b="1" kern="1200" dirty="0">
            <a:solidFill>
              <a:schemeClr val="tx2"/>
            </a:solidFill>
          </a:endParaRPr>
        </a:p>
      </dsp:txBody>
      <dsp:txXfrm>
        <a:off x="326094" y="625698"/>
        <a:ext cx="921702" cy="1221564"/>
      </dsp:txXfrm>
    </dsp:sp>
    <dsp:sp modelId="{3FA23CD2-5079-4BDD-9464-EB149E7A6B9B}">
      <dsp:nvSpPr>
        <dsp:cNvPr id="0" name=""/>
        <dsp:cNvSpPr/>
      </dsp:nvSpPr>
      <dsp:spPr>
        <a:xfrm>
          <a:off x="1216935" y="460851"/>
          <a:ext cx="1598577" cy="1598577"/>
        </a:xfrm>
        <a:prstGeom prst="ellipse">
          <a:avLst/>
        </a:prstGeom>
        <a:solidFill>
          <a:srgbClr val="FFFF00">
            <a:alpha val="31000"/>
          </a:srgb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2"/>
              </a:solidFill>
            </a:rPr>
            <a:t>Обучение по педагогическому профилю</a:t>
          </a:r>
          <a:endParaRPr lang="ru-RU" sz="800" b="1" kern="1200" dirty="0">
            <a:solidFill>
              <a:schemeClr val="tx2"/>
            </a:solidFill>
          </a:endParaRPr>
        </a:p>
      </dsp:txBody>
      <dsp:txXfrm>
        <a:off x="1670585" y="649357"/>
        <a:ext cx="921702" cy="122156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9651A9-45ED-423F-AB6C-8036D1155AED}">
      <dsp:nvSpPr>
        <dsp:cNvPr id="0" name=""/>
        <dsp:cNvSpPr/>
      </dsp:nvSpPr>
      <dsp:spPr>
        <a:xfrm>
          <a:off x="155872" y="540143"/>
          <a:ext cx="4016271" cy="374118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B9109-60CC-4CCC-A3E6-DA524735E0FD}">
      <dsp:nvSpPr>
        <dsp:cNvPr id="0" name=""/>
        <dsp:cNvSpPr/>
      </dsp:nvSpPr>
      <dsp:spPr>
        <a:xfrm>
          <a:off x="2983344" y="2591243"/>
          <a:ext cx="963848" cy="9244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983344" y="2591243"/>
        <a:ext cx="963848" cy="924405"/>
      </dsp:txXfrm>
    </dsp:sp>
    <dsp:sp modelId="{E4CA88CA-AE32-4114-9CD6-8DA9C23896B4}">
      <dsp:nvSpPr>
        <dsp:cNvPr id="0" name=""/>
        <dsp:cNvSpPr/>
      </dsp:nvSpPr>
      <dsp:spPr>
        <a:xfrm flipH="1">
          <a:off x="3667844" y="289989"/>
          <a:ext cx="324417" cy="444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5F005-93E5-42EF-B755-C2D912E20B44}">
      <dsp:nvSpPr>
        <dsp:cNvPr id="0" name=""/>
        <dsp:cNvSpPr/>
      </dsp:nvSpPr>
      <dsp:spPr>
        <a:xfrm>
          <a:off x="146098" y="1229272"/>
          <a:ext cx="808403" cy="80869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46098" y="1229272"/>
        <a:ext cx="808403" cy="808698"/>
      </dsp:txXfrm>
    </dsp:sp>
    <dsp:sp modelId="{599D5A57-170A-4CE9-8F6F-B16DD6C4FE0C}">
      <dsp:nvSpPr>
        <dsp:cNvPr id="0" name=""/>
        <dsp:cNvSpPr/>
      </dsp:nvSpPr>
      <dsp:spPr>
        <a:xfrm>
          <a:off x="4394574" y="3317501"/>
          <a:ext cx="260440" cy="2011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02BEC-54A6-4C50-8736-A82AFCDC48F7}">
      <dsp:nvSpPr>
        <dsp:cNvPr id="0" name=""/>
        <dsp:cNvSpPr/>
      </dsp:nvSpPr>
      <dsp:spPr>
        <a:xfrm>
          <a:off x="2259367" y="842694"/>
          <a:ext cx="936098" cy="88695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259367" y="842694"/>
        <a:ext cx="936098" cy="88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87491-78DB-4DA6-BC01-64406D7EC14F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8453C-444F-42A7-BBE6-A61C40A317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263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401CC-81C0-4283-863E-6400A2CB2CD5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AA7C4-6C4C-432C-824D-56E46544E2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902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011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043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036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742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0956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653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2169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5620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9430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7322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417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95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581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177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5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380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557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A7C4-6C4C-432C-824D-56E46544E24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566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52F6ABE-F6A0-443C-BF6C-ECB662896EF4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A643FCE-828A-452E-9774-47736D3A8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11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.png"/><Relationship Id="rId18" Type="http://schemas.openxmlformats.org/officeDocument/2006/relationships/diagramQuickStyle" Target="../diagrams/quickStyle1.xml"/><Relationship Id="rId26" Type="http://schemas.openxmlformats.org/officeDocument/2006/relationships/image" Target="../media/image83.png"/><Relationship Id="rId3" Type="http://schemas.openxmlformats.org/officeDocument/2006/relationships/image" Target="../media/image11.png"/><Relationship Id="rId21" Type="http://schemas.openxmlformats.org/officeDocument/2006/relationships/image" Target="../media/image78.emf"/><Relationship Id="rId7" Type="http://schemas.openxmlformats.org/officeDocument/2006/relationships/image" Target="../media/image73.emf"/><Relationship Id="rId12" Type="http://schemas.openxmlformats.org/officeDocument/2006/relationships/image" Target="../media/image77.png"/><Relationship Id="rId17" Type="http://schemas.openxmlformats.org/officeDocument/2006/relationships/diagramLayout" Target="../diagrams/layout1.xml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11" Type="http://schemas.openxmlformats.org/officeDocument/2006/relationships/image" Target="../media/image8.png"/><Relationship Id="rId24" Type="http://schemas.openxmlformats.org/officeDocument/2006/relationships/image" Target="../media/image81.png"/><Relationship Id="rId5" Type="http://schemas.openxmlformats.org/officeDocument/2006/relationships/image" Target="../media/image71.emf"/><Relationship Id="rId15" Type="http://schemas.openxmlformats.org/officeDocument/2006/relationships/image" Target="../media/image4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76.jpeg"/><Relationship Id="rId19" Type="http://schemas.openxmlformats.org/officeDocument/2006/relationships/diagramColors" Target="../diagrams/colors1.xml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3.jpe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.png"/><Relationship Id="rId3" Type="http://schemas.openxmlformats.org/officeDocument/2006/relationships/image" Target="../media/image87.png"/><Relationship Id="rId7" Type="http://schemas.openxmlformats.org/officeDocument/2006/relationships/image" Target="../media/image90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88.jpe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2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8.png"/><Relationship Id="rId15" Type="http://schemas.openxmlformats.org/officeDocument/2006/relationships/image" Target="../media/image4.png"/><Relationship Id="rId10" Type="http://schemas.openxmlformats.org/officeDocument/2006/relationships/image" Target="../media/image98.png"/><Relationship Id="rId4" Type="http://schemas.openxmlformats.org/officeDocument/2006/relationships/image" Target="../media/image11.png"/><Relationship Id="rId9" Type="http://schemas.openxmlformats.org/officeDocument/2006/relationships/image" Target="../media/image97.png"/><Relationship Id="rId1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1.png"/><Relationship Id="rId5" Type="http://schemas.openxmlformats.org/officeDocument/2006/relationships/image" Target="../media/image103.png"/><Relationship Id="rId10" Type="http://schemas.openxmlformats.org/officeDocument/2006/relationships/image" Target="../media/image4.png"/><Relationship Id="rId4" Type="http://schemas.openxmlformats.org/officeDocument/2006/relationships/image" Target="../media/image102.png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8.png"/><Relationship Id="rId5" Type="http://schemas.openxmlformats.org/officeDocument/2006/relationships/image" Target="../media/image106.jpeg"/><Relationship Id="rId10" Type="http://schemas.openxmlformats.org/officeDocument/2006/relationships/image" Target="../media/image4.png"/><Relationship Id="rId4" Type="http://schemas.openxmlformats.org/officeDocument/2006/relationships/image" Target="../media/image105.jpeg"/><Relationship Id="rId9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image" Target="../media/image31.png"/><Relationship Id="rId3" Type="http://schemas.openxmlformats.org/officeDocument/2006/relationships/image" Target="../media/image11.png"/><Relationship Id="rId21" Type="http://schemas.openxmlformats.org/officeDocument/2006/relationships/image" Target="../media/image3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8.png"/><Relationship Id="rId2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.png"/><Relationship Id="rId1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3.png"/><Relationship Id="rId1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4.png"/><Relationship Id="rId4" Type="http://schemas.openxmlformats.org/officeDocument/2006/relationships/image" Target="../media/image49.jpeg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11.png"/><Relationship Id="rId5" Type="http://schemas.openxmlformats.org/officeDocument/2006/relationships/image" Target="../media/image53.jpe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716016" y="188640"/>
            <a:ext cx="4248472" cy="4248472"/>
            <a:chOff x="2483768" y="3140968"/>
            <a:chExt cx="2992034" cy="2672815"/>
          </a:xfrm>
        </p:grpSpPr>
        <p:pic>
          <p:nvPicPr>
            <p:cNvPr id="8" name="Рисунок 7" descr="https://avatanplus.com/files/resources/original/577a8183070a1155b689e7d5.png"/>
            <p:cNvPicPr/>
            <p:nvPr/>
          </p:nvPicPr>
          <p:blipFill>
            <a:blip r:embed="rId3" cstate="print">
              <a:lum bright="39000" contrast="18000"/>
            </a:blip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4" cstate="print">
                <a:lum bright="39000" contrast="18000"/>
              </a:blip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Diagram group"/>
            <p:cNvGrpSpPr/>
            <p:nvPr/>
          </p:nvGrpSpPr>
          <p:grpSpPr>
            <a:xfrm>
              <a:off x="3954429" y="3367290"/>
              <a:ext cx="1255331" cy="1132736"/>
              <a:chOff x="250864" y="202322"/>
              <a:chExt cx="1255331" cy="1132736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250864" y="202322"/>
                <a:ext cx="1255331" cy="1132736"/>
              </a:xfrm>
              <a:prstGeom prst="ellipse">
                <a:avLst/>
              </a:prstGeom>
              <a:blipFill rotWithShape="0">
                <a:blip r:embed="rId5" cstate="print">
                  <a:lum bright="39000" contrast="18000"/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5220956"/>
            <a:ext cx="827584" cy="16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149080"/>
            <a:ext cx="5652120" cy="504056"/>
          </a:xfrm>
        </p:spPr>
        <p:txBody>
          <a:bodyPr>
            <a:normAutofit fontScale="90000"/>
          </a:bodyPr>
          <a:lstStyle/>
          <a:p>
            <a:r>
              <a:rPr lang="ru-RU" sz="3100" spc="200" dirty="0">
                <a:solidFill>
                  <a:srgbClr val="C00000"/>
                </a:solidFill>
                <a:latin typeface="Mistral" pitchFamily="66" charset="0"/>
              </a:rPr>
              <a:t>Современные </a:t>
            </a:r>
            <a:r>
              <a:rPr lang="ru-RU" sz="3100" spc="200" dirty="0" smtClean="0">
                <a:solidFill>
                  <a:srgbClr val="C00000"/>
                </a:solidFill>
                <a:latin typeface="Mistral" pitchFamily="66" charset="0"/>
              </a:rPr>
              <a:t>вызовы,</a:t>
            </a:r>
            <a:r>
              <a:rPr lang="ru-RU" sz="3100" spc="200" dirty="0">
                <a:solidFill>
                  <a:srgbClr val="C00000"/>
                </a:solidFill>
                <a:latin typeface="Mistral" pitchFamily="66" charset="0"/>
              </a:rPr>
              <a:t> </a:t>
            </a:r>
            <a:r>
              <a:rPr lang="ru-RU" sz="3100" spc="200" dirty="0" smtClean="0">
                <a:solidFill>
                  <a:srgbClr val="C00000"/>
                </a:solidFill>
                <a:latin typeface="Mistral" pitchFamily="66" charset="0"/>
              </a:rPr>
              <a:t>проблемные </a:t>
            </a:r>
            <a:r>
              <a:rPr lang="ru-RU" sz="3100" spc="200" dirty="0">
                <a:solidFill>
                  <a:srgbClr val="C00000"/>
                </a:solidFill>
                <a:latin typeface="Mistral" pitchFamily="66" charset="0"/>
              </a:rPr>
              <a:t>точки и зоны </a:t>
            </a:r>
            <a:r>
              <a:rPr lang="ru-RU" sz="3100" spc="200" dirty="0" smtClean="0">
                <a:solidFill>
                  <a:srgbClr val="C00000"/>
                </a:solidFill>
                <a:latin typeface="Mistral" pitchFamily="66" charset="0"/>
              </a:rPr>
              <a:t>развития </a:t>
            </a:r>
            <a:r>
              <a:rPr lang="ru-RU" sz="3100" spc="200" dirty="0">
                <a:solidFill>
                  <a:srgbClr val="C00000"/>
                </a:solidFill>
                <a:latin typeface="Mistral" pitchFamily="66" charset="0"/>
              </a:rPr>
              <a:t>профессиональной подготовки </a:t>
            </a:r>
            <a:r>
              <a:rPr lang="ru-RU" sz="3100" spc="200" dirty="0" smtClean="0">
                <a:solidFill>
                  <a:srgbClr val="C00000"/>
                </a:solidFill>
                <a:latin typeface="Mistral" pitchFamily="66" charset="0"/>
              </a:rPr>
              <a:t>акушерок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4427984" cy="1199704"/>
          </a:xfrm>
        </p:spPr>
        <p:txBody>
          <a:bodyPr>
            <a:normAutofit fontScale="92500"/>
          </a:bodyPr>
          <a:lstStyle/>
          <a:p>
            <a:pPr algn="l"/>
            <a:r>
              <a:rPr lang="ru-RU" sz="1500" b="1" dirty="0"/>
              <a:t>Наталья Ивановна </a:t>
            </a:r>
            <a:r>
              <a:rPr lang="ru-RU" sz="1500" b="1" dirty="0" smtClean="0"/>
              <a:t>Литвинова</a:t>
            </a:r>
            <a:r>
              <a:rPr lang="ru-RU" sz="1500" dirty="0" smtClean="0"/>
              <a:t>, к.м.н</a:t>
            </a:r>
            <a:r>
              <a:rPr lang="ru-RU" sz="1500" dirty="0"/>
              <a:t>., </a:t>
            </a:r>
            <a:r>
              <a:rPr lang="ru-RU" sz="1500" dirty="0" smtClean="0"/>
              <a:t>директор</a:t>
            </a:r>
            <a:endParaRPr lang="en-US" sz="1500" dirty="0" smtClean="0"/>
          </a:p>
          <a:p>
            <a:pPr algn="l"/>
            <a:r>
              <a:rPr lang="ru-RU" sz="1500" b="1" dirty="0" smtClean="0"/>
              <a:t>Александра Львовна Шумова</a:t>
            </a:r>
            <a:r>
              <a:rPr lang="ru-RU" sz="1500" dirty="0" smtClean="0"/>
              <a:t>, к.м.н. руководитель отдела</a:t>
            </a:r>
          </a:p>
          <a:p>
            <a:pPr algn="l"/>
            <a:r>
              <a:rPr lang="ru-RU" sz="1500" dirty="0" smtClean="0"/>
              <a:t>ОГБПОУ «Рязанский медицинский колледж»</a:t>
            </a:r>
          </a:p>
          <a:p>
            <a:pPr algn="l"/>
            <a:endParaRPr lang="ru-RU" dirty="0"/>
          </a:p>
        </p:txBody>
      </p:sp>
      <p:pic>
        <p:nvPicPr>
          <p:cNvPr id="4" name="Рисунок 3" descr="\\192.168.0.101\Volume_1\Обмен Учебная часть\АКИМОВА\логотип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0160" cy="9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671064"/>
            <a:ext cx="1792041" cy="11869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052736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 регионов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специалиста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профилю </a:t>
            </a:r>
            <a:endParaRPr 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Акушерское дело» в РФ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373216"/>
            <a:ext cx="619268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Мать и Дитя - 2016. XVII Всероссийский </a:t>
            </a:r>
            <a:br>
              <a:rPr lang="ru-RU" sz="1200" b="1" dirty="0" smtClean="0"/>
            </a:br>
            <a:r>
              <a:rPr lang="ru-RU" sz="1200" b="1" dirty="0" smtClean="0"/>
              <a:t>научно-образовательный форум</a:t>
            </a:r>
            <a:r>
              <a:rPr lang="en-US" sz="1200" b="1" dirty="0" smtClean="0"/>
              <a:t> </a:t>
            </a:r>
            <a:r>
              <a:rPr lang="ru-RU" sz="1200" b="1" dirty="0" smtClean="0"/>
              <a:t>27–30 сентября 2016 года</a:t>
            </a:r>
          </a:p>
          <a:p>
            <a:r>
              <a:rPr lang="ru-RU" sz="1000" dirty="0" smtClean="0">
                <a:solidFill>
                  <a:schemeClr val="tx2"/>
                </a:solidFill>
              </a:rPr>
              <a:t>Учредительная конференция представителей акушерского и сестринского дела субъектов РФ</a:t>
            </a:r>
          </a:p>
          <a:p>
            <a:r>
              <a:rPr lang="ru-RU" sz="1000" dirty="0" smtClean="0">
                <a:solidFill>
                  <a:schemeClr val="tx2"/>
                </a:solidFill>
              </a:rPr>
              <a:t>Секционное заседание</a:t>
            </a:r>
          </a:p>
          <a:p>
            <a:r>
              <a:rPr lang="ru-RU" sz="1000" dirty="0" smtClean="0">
                <a:solidFill>
                  <a:schemeClr val="tx2"/>
                </a:solidFill>
              </a:rPr>
              <a:t>«Перспективы развития последипломного  образования среднего медицинского персонала </a:t>
            </a:r>
          </a:p>
          <a:p>
            <a:r>
              <a:rPr lang="ru-RU" sz="1000" dirty="0" smtClean="0">
                <a:solidFill>
                  <a:schemeClr val="tx2"/>
                </a:solidFill>
              </a:rPr>
              <a:t>учреждений родовспоможения и детства»</a:t>
            </a:r>
          </a:p>
          <a:p>
            <a:endParaRPr lang="ru-RU" sz="1100" dirty="0" smtClean="0"/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6628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541732" cy="297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0" y="0"/>
            <a:ext cx="883929" cy="516356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>
            <a:off x="8244408" y="116632"/>
            <a:ext cx="754968" cy="813751"/>
          </a:xfrm>
          <a:prstGeom prst="rect">
            <a:avLst/>
          </a:prstGeom>
          <a:blipFill rotWithShape="0">
            <a:blip r:embed="rId5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Базовая подготовка акушерки</a:t>
            </a:r>
            <a:br>
              <a:rPr lang="ru-RU" dirty="0" smtClean="0"/>
            </a:br>
            <a:r>
              <a:rPr lang="ru-RU" sz="1600" dirty="0" smtClean="0"/>
              <a:t>программа подготовки специалистов среднего звена (ППССЗ)</a:t>
            </a:r>
            <a:endParaRPr lang="ru-RU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077072"/>
            <a:ext cx="295080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3806" y="3730759"/>
            <a:ext cx="4280194" cy="29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1340768"/>
            <a:ext cx="3802767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/>
          <p:nvPr/>
        </p:nvGrpSpPr>
        <p:grpSpPr>
          <a:xfrm>
            <a:off x="0" y="6076328"/>
            <a:ext cx="781009" cy="781672"/>
            <a:chOff x="2483768" y="3140968"/>
            <a:chExt cx="2992034" cy="2672815"/>
          </a:xfrm>
        </p:grpSpPr>
        <p:pic>
          <p:nvPicPr>
            <p:cNvPr id="11" name="Рисунок 10" descr="https://avatanplus.com/files/resources/original/577a8183070a1155b689e7d5.pn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1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972" y="2889993"/>
            <a:ext cx="4067944" cy="311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0"/>
            <a:ext cx="4330824" cy="882352"/>
          </a:xfrm>
          <a:noFill/>
          <a:ln/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Аттестация по ППССЗ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8819" name="Freeform 3"/>
          <p:cNvSpPr>
            <a:spLocks/>
          </p:cNvSpPr>
          <p:nvPr/>
        </p:nvSpPr>
        <p:spPr bwMode="gray">
          <a:xfrm>
            <a:off x="251520" y="1484784"/>
            <a:ext cx="2019300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66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8820" name="Freeform 4"/>
          <p:cNvSpPr>
            <a:spLocks/>
          </p:cNvSpPr>
          <p:nvPr/>
        </p:nvSpPr>
        <p:spPr bwMode="gray">
          <a:xfrm rot="10800000">
            <a:off x="6012160" y="836712"/>
            <a:ext cx="1924050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8821" name="Rectangle 5"/>
          <p:cNvSpPr>
            <a:spLocks noChangeArrowheads="1"/>
          </p:cNvSpPr>
          <p:nvPr/>
        </p:nvSpPr>
        <p:spPr bwMode="gray">
          <a:xfrm>
            <a:off x="395536" y="1052736"/>
            <a:ext cx="7344816" cy="1163960"/>
          </a:xfrm>
          <a:prstGeom prst="rect">
            <a:avLst/>
          </a:prstGeom>
          <a:solidFill>
            <a:srgbClr val="E08500"/>
          </a:solidFill>
          <a:ln w="9525">
            <a:noFill/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lvl="0">
              <a:defRPr/>
            </a:pPr>
            <a:r>
              <a:rPr lang="ru-RU" b="1" dirty="0" smtClean="0">
                <a:solidFill>
                  <a:schemeClr val="bg2"/>
                </a:solidFill>
              </a:rPr>
              <a:t>Промежуточная аттестация по профессиональным модулям – экзамен  квалификационный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418822" name="Freeform 6"/>
          <p:cNvSpPr>
            <a:spLocks/>
          </p:cNvSpPr>
          <p:nvPr/>
        </p:nvSpPr>
        <p:spPr bwMode="gray">
          <a:xfrm>
            <a:off x="395536" y="3645024"/>
            <a:ext cx="2019300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91BF63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8823" name="Freeform 7"/>
          <p:cNvSpPr>
            <a:spLocks/>
          </p:cNvSpPr>
          <p:nvPr/>
        </p:nvSpPr>
        <p:spPr bwMode="gray">
          <a:xfrm rot="10800000">
            <a:off x="3131840" y="2780928"/>
            <a:ext cx="1924050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91BF63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8824" name="Rectangle 8"/>
          <p:cNvSpPr>
            <a:spLocks noChangeArrowheads="1"/>
          </p:cNvSpPr>
          <p:nvPr/>
        </p:nvSpPr>
        <p:spPr bwMode="gray">
          <a:xfrm>
            <a:off x="539552" y="2924944"/>
            <a:ext cx="4320480" cy="1524000"/>
          </a:xfrm>
          <a:prstGeom prst="rect">
            <a:avLst/>
          </a:prstGeom>
          <a:solidFill>
            <a:srgbClr val="86B600"/>
          </a:solidFill>
          <a:ln w="9525">
            <a:noFill/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lvl="0">
              <a:defRPr/>
            </a:pPr>
            <a:r>
              <a:rPr lang="ru-RU" b="1" dirty="0" smtClean="0">
                <a:solidFill>
                  <a:schemeClr val="bg2"/>
                </a:solidFill>
              </a:rPr>
              <a:t>Государственная </a:t>
            </a:r>
          </a:p>
          <a:p>
            <a:pPr lvl="0">
              <a:defRPr/>
            </a:pPr>
            <a:r>
              <a:rPr lang="ru-RU" b="1" dirty="0" smtClean="0">
                <a:solidFill>
                  <a:schemeClr val="bg2"/>
                </a:solidFill>
              </a:rPr>
              <a:t>итоговая аттестация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43608" y="1988840"/>
            <a:ext cx="1077211" cy="544021"/>
            <a:chOff x="1284683" y="2531872"/>
            <a:chExt cx="1077211" cy="54402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284683" y="2531872"/>
              <a:ext cx="1077211" cy="544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300617" y="2547806"/>
              <a:ext cx="1045343" cy="512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kern="1200" dirty="0" smtClean="0">
                  <a:solidFill>
                    <a:schemeClr val="bg2"/>
                  </a:solidFill>
                </a:rPr>
                <a:t>тестовый контроль</a:t>
              </a:r>
              <a:endParaRPr lang="ru-RU" sz="105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131840" y="1988840"/>
            <a:ext cx="1233655" cy="595857"/>
            <a:chOff x="1284683" y="3243214"/>
            <a:chExt cx="1233655" cy="595857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284683" y="3243214"/>
              <a:ext cx="1233655" cy="59585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302135" y="3260666"/>
              <a:ext cx="1198751" cy="5609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 smtClean="0">
                  <a:solidFill>
                    <a:schemeClr val="bg2"/>
                  </a:solidFill>
                </a:rPr>
                <a:t>ситуационные задачи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76056" y="1772816"/>
            <a:ext cx="1609638" cy="735835"/>
            <a:chOff x="1222218" y="4068856"/>
            <a:chExt cx="1609638" cy="735835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222218" y="4068856"/>
              <a:ext cx="1609638" cy="7358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243770" y="4090408"/>
              <a:ext cx="1566534" cy="6927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50" kern="1200" dirty="0" smtClean="0">
                  <a:solidFill>
                    <a:schemeClr val="bg2"/>
                  </a:solidFill>
                </a:rPr>
                <a:t>практические навыки на симуляторах</a:t>
              </a:r>
              <a:endParaRPr lang="ru-RU" sz="105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131840" y="3356992"/>
            <a:ext cx="1440160" cy="864096"/>
            <a:chOff x="4904596" y="2123695"/>
            <a:chExt cx="946010" cy="587145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904596" y="2123695"/>
              <a:ext cx="946010" cy="5871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4921793" y="2140892"/>
              <a:ext cx="911616" cy="5527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kern="1200" dirty="0" smtClean="0">
                  <a:solidFill>
                    <a:schemeClr val="bg2"/>
                  </a:solidFill>
                </a:rPr>
                <a:t>Защита ВКР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347864" y="4365104"/>
            <a:ext cx="1168944" cy="785531"/>
            <a:chOff x="4850999" y="2997661"/>
            <a:chExt cx="1168944" cy="785531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4850999" y="2997661"/>
              <a:ext cx="1168944" cy="78553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4874006" y="3020668"/>
              <a:ext cx="1122930" cy="739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0160" rIns="15240" bIns="101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1200" dirty="0" smtClean="0"/>
                <a:t>С </a:t>
              </a:r>
              <a:r>
                <a:rPr lang="ru-RU" sz="800" kern="1200" dirty="0" smtClean="0">
                  <a:solidFill>
                    <a:schemeClr val="bg2"/>
                  </a:solidFill>
                </a:rPr>
                <a:t>2017года – экзамен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kern="1200" dirty="0" smtClean="0">
                  <a:solidFill>
                    <a:schemeClr val="bg2"/>
                  </a:solidFill>
                </a:rPr>
                <a:t>демонстрационный</a:t>
              </a:r>
              <a:endParaRPr lang="ru-RU" sz="800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419872" y="5301208"/>
            <a:ext cx="1286579" cy="882934"/>
            <a:chOff x="6191671" y="2880320"/>
            <a:chExt cx="1286579" cy="882934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6191671" y="2880320"/>
              <a:ext cx="1286579" cy="882934"/>
            </a:xfrm>
            <a:prstGeom prst="roundRect">
              <a:avLst>
                <a:gd name="adj" fmla="val 10000"/>
              </a:avLst>
            </a:prstGeom>
            <a:solidFill>
              <a:srgbClr val="B8DFA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6217531" y="2906180"/>
              <a:ext cx="1234859" cy="8312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0160" rIns="15240" bIns="10160" numCol="1" spcCol="1270" anchor="ctr" anchorCtr="0">
              <a:noAutofit/>
            </a:bodyPr>
            <a:lstStyle/>
            <a:p>
              <a:pPr marR="0" lvl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tabLst/>
                <a:defRPr/>
              </a:pPr>
              <a:r>
                <a:rPr lang="ru-RU" sz="800" kern="1200" dirty="0" smtClean="0">
                  <a:solidFill>
                    <a:schemeClr val="bg2"/>
                  </a:solidFill>
                </a:rPr>
                <a:t>Тесты</a:t>
              </a:r>
            </a:p>
            <a:p>
              <a:pPr marR="0" lvl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tabLst/>
                <a:defRPr/>
              </a:pPr>
              <a:r>
                <a:rPr lang="ru-RU" sz="800" kern="1200" dirty="0" smtClean="0">
                  <a:solidFill>
                    <a:schemeClr val="bg2"/>
                  </a:solidFill>
                </a:rPr>
                <a:t>Ситуационные задачи</a:t>
              </a:r>
            </a:p>
            <a:p>
              <a:pPr marR="0" lvl="0" algn="ctr" defTabSz="355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tabLst/>
                <a:defRPr/>
              </a:pPr>
              <a:r>
                <a:rPr lang="ru-RU" sz="800" kern="1200" dirty="0" smtClean="0">
                  <a:solidFill>
                    <a:schemeClr val="bg2"/>
                  </a:solidFill>
                </a:rPr>
                <a:t>Практические навыки на симуляторах</a:t>
              </a:r>
              <a:endParaRPr lang="ru-RU" sz="800" kern="1200" dirty="0">
                <a:solidFill>
                  <a:schemeClr val="bg2"/>
                </a:solidFill>
              </a:endParaRPr>
            </a:p>
          </p:txBody>
        </p:sp>
      </p:grpSp>
      <p:sp>
        <p:nvSpPr>
          <p:cNvPr id="32" name="Овал 31"/>
          <p:cNvSpPr/>
          <p:nvPr/>
        </p:nvSpPr>
        <p:spPr>
          <a:xfrm>
            <a:off x="33411" y="0"/>
            <a:ext cx="883929" cy="516356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рямоугольник 32"/>
          <p:cNvSpPr/>
          <p:nvPr/>
        </p:nvSpPr>
        <p:spPr>
          <a:xfrm>
            <a:off x="8226692" y="94969"/>
            <a:ext cx="772684" cy="813751"/>
          </a:xfrm>
          <a:prstGeom prst="rect">
            <a:avLst/>
          </a:prstGeom>
          <a:blipFill rotWithShape="0">
            <a:blip r:embed="rId5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0" y="6076328"/>
            <a:ext cx="781009" cy="781672"/>
            <a:chOff x="2483768" y="3140968"/>
            <a:chExt cx="2992034" cy="2672815"/>
          </a:xfrm>
        </p:grpSpPr>
        <p:pic>
          <p:nvPicPr>
            <p:cNvPr id="36" name="Рисунок 35" descr="https://avatanplus.com/files/resources/original/577a8183070a1155b689e7d5.pn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37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38" name="Овал 37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2968761" cy="167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5800" y="1196752"/>
            <a:ext cx="213750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1022977" y="2902585"/>
            <a:ext cx="5189571" cy="3200400"/>
          </a:xfrm>
          <a:prstGeom prst="upArrow">
            <a:avLst>
              <a:gd name="adj1" fmla="val 72694"/>
              <a:gd name="adj2" fmla="val 33931"/>
            </a:avLst>
          </a:prstGeom>
          <a:gradFill rotWithShape="1">
            <a:gsLst>
              <a:gs pos="15000">
                <a:srgbClr val="357D43">
                  <a:alpha val="46667"/>
                </a:srgbClr>
              </a:gs>
              <a:gs pos="100000">
                <a:srgbClr val="0066CC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37694" y="258178"/>
            <a:ext cx="7543800" cy="11430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Дополнительное профессиональное образование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8035" name="AutoShape 3"/>
          <p:cNvSpPr>
            <a:spLocks noChangeArrowheads="1"/>
          </p:cNvSpPr>
          <p:nvPr/>
        </p:nvSpPr>
        <p:spPr bwMode="gray">
          <a:xfrm>
            <a:off x="1447800" y="1447800"/>
            <a:ext cx="6248400" cy="4648200"/>
          </a:xfrm>
          <a:prstGeom prst="upArrow">
            <a:avLst>
              <a:gd name="adj1" fmla="val 73769"/>
              <a:gd name="adj2" fmla="val 32588"/>
            </a:avLst>
          </a:prstGeom>
          <a:solidFill>
            <a:srgbClr val="C09730">
              <a:alpha val="46667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37" name="AutoShape 5"/>
          <p:cNvSpPr>
            <a:spLocks noChangeArrowheads="1"/>
          </p:cNvSpPr>
          <p:nvPr/>
        </p:nvSpPr>
        <p:spPr bwMode="gray">
          <a:xfrm>
            <a:off x="5091766" y="2697162"/>
            <a:ext cx="2909234" cy="3200400"/>
          </a:xfrm>
          <a:prstGeom prst="upArrow">
            <a:avLst>
              <a:gd name="adj1" fmla="val 72694"/>
              <a:gd name="adj2" fmla="val 33931"/>
            </a:avLst>
          </a:prstGeom>
          <a:gradFill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0066CC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39" name="AutoShape 7"/>
          <p:cNvSpPr>
            <a:spLocks noChangeArrowheads="1"/>
          </p:cNvSpPr>
          <p:nvPr/>
        </p:nvSpPr>
        <p:spPr bwMode="gray">
          <a:xfrm>
            <a:off x="4917149" y="4297362"/>
            <a:ext cx="1629234" cy="193995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38" name="AutoShape 6"/>
          <p:cNvSpPr>
            <a:spLocks noChangeArrowheads="1"/>
          </p:cNvSpPr>
          <p:nvPr/>
        </p:nvSpPr>
        <p:spPr bwMode="gray">
          <a:xfrm>
            <a:off x="6546383" y="3942080"/>
            <a:ext cx="1311779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39E43"/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40" name="Text Box 8"/>
          <p:cNvSpPr txBox="1">
            <a:spLocks noChangeArrowheads="1"/>
          </p:cNvSpPr>
          <p:nvPr/>
        </p:nvSpPr>
        <p:spPr bwMode="gray">
          <a:xfrm>
            <a:off x="5652120" y="4581128"/>
            <a:ext cx="15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600" b="1" dirty="0" smtClean="0">
                <a:solidFill>
                  <a:schemeClr val="bg2"/>
                </a:solidFill>
              </a:rPr>
              <a:t>конференции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428041" name="Text Box 9"/>
          <p:cNvSpPr txBox="1">
            <a:spLocks noChangeArrowheads="1"/>
          </p:cNvSpPr>
          <p:nvPr/>
        </p:nvSpPr>
        <p:spPr bwMode="gray">
          <a:xfrm>
            <a:off x="5456088" y="5280788"/>
            <a:ext cx="17461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600" b="1" dirty="0" smtClean="0">
                <a:solidFill>
                  <a:schemeClr val="bg2"/>
                </a:solidFill>
              </a:rPr>
              <a:t>Мастер-классы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gray">
          <a:xfrm>
            <a:off x="5617442" y="3386701"/>
            <a:ext cx="27991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</a:rPr>
              <a:t>Неформальная 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часть - ПОРТФОЛИО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428043" name="Text Box 11"/>
          <p:cNvSpPr txBox="1">
            <a:spLocks noChangeArrowheads="1"/>
          </p:cNvSpPr>
          <p:nvPr/>
        </p:nvSpPr>
        <p:spPr bwMode="gray">
          <a:xfrm>
            <a:off x="2987824" y="1772816"/>
            <a:ext cx="383149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ЭКЗАМЕН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2"/>
                </a:solidFill>
              </a:rPr>
              <a:t>Тесты (</a:t>
            </a:r>
            <a:r>
              <a:rPr lang="ru-RU" b="1" dirty="0" err="1" smtClean="0">
                <a:solidFill>
                  <a:schemeClr val="bg2"/>
                </a:solidFill>
              </a:rPr>
              <a:t>он-лайн</a:t>
            </a:r>
            <a:r>
              <a:rPr lang="ru-RU" b="1" dirty="0" smtClean="0">
                <a:solidFill>
                  <a:schemeClr val="bg2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2"/>
                </a:solidFill>
              </a:rPr>
              <a:t> ситуационные задачи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chemeClr val="bg2"/>
                </a:solidFill>
              </a:rPr>
              <a:t>Демонстрация манипуляци</a:t>
            </a:r>
            <a:r>
              <a:rPr lang="ru-RU" sz="2000" b="1" dirty="0" smtClean="0">
                <a:solidFill>
                  <a:schemeClr val="bg2"/>
                </a:solidFill>
              </a:rPr>
              <a:t>й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428046" name="AutoShape 14"/>
          <p:cNvSpPr>
            <a:spLocks noChangeArrowheads="1"/>
          </p:cNvSpPr>
          <p:nvPr/>
        </p:nvSpPr>
        <p:spPr bwMode="gray">
          <a:xfrm>
            <a:off x="5731766" y="3942080"/>
            <a:ext cx="1277268" cy="1716188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47" name="Text Box 15"/>
          <p:cNvSpPr txBox="1">
            <a:spLocks noChangeArrowheads="1"/>
          </p:cNvSpPr>
          <p:nvPr/>
        </p:nvSpPr>
        <p:spPr bwMode="gray">
          <a:xfrm>
            <a:off x="7028034" y="4943137"/>
            <a:ext cx="12100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600" b="1" dirty="0" err="1" smtClean="0">
                <a:solidFill>
                  <a:schemeClr val="bg2"/>
                </a:solidFill>
              </a:rPr>
              <a:t>вебинары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gray">
          <a:xfrm>
            <a:off x="2619143" y="3158292"/>
            <a:ext cx="18309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</a:rPr>
              <a:t>Программа 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Обучения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Формальное 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обучение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gray">
          <a:xfrm>
            <a:off x="1475656" y="4293096"/>
            <a:ext cx="2610966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88CE58"/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gray">
          <a:xfrm>
            <a:off x="1913459" y="5542280"/>
            <a:ext cx="11345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600" b="1" dirty="0" smtClean="0">
                <a:solidFill>
                  <a:schemeClr val="bg2"/>
                </a:solidFill>
              </a:rPr>
              <a:t>Общие</a:t>
            </a:r>
          </a:p>
          <a:p>
            <a:pPr algn="l"/>
            <a:r>
              <a:rPr lang="ru-RU" sz="1600" b="1" dirty="0" smtClean="0">
                <a:solidFill>
                  <a:schemeClr val="bg2"/>
                </a:solidFill>
              </a:rPr>
              <a:t> разделы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gray">
          <a:xfrm>
            <a:off x="1597172" y="4800174"/>
            <a:ext cx="24900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</a:rPr>
              <a:t>Профессиональный </a:t>
            </a:r>
          </a:p>
          <a:p>
            <a:pPr algn="ctr"/>
            <a:r>
              <a:rPr lang="ru-RU" sz="1600" b="1" dirty="0" smtClean="0">
                <a:solidFill>
                  <a:schemeClr val="bg2"/>
                </a:solidFill>
              </a:rPr>
              <a:t>цикл</a:t>
            </a:r>
            <a:endParaRPr lang="en-US" sz="1600" b="1" dirty="0">
              <a:solidFill>
                <a:schemeClr val="bg2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6076328"/>
            <a:ext cx="781009" cy="781672"/>
            <a:chOff x="2483768" y="3140968"/>
            <a:chExt cx="2992034" cy="2672815"/>
          </a:xfrm>
        </p:grpSpPr>
        <p:pic>
          <p:nvPicPr>
            <p:cNvPr id="23" name="Рисунок 22" descr="https://avatanplus.com/files/resources/original/577a8183070a1155b689e7d5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26" name="AutoShape 14"/>
          <p:cNvSpPr>
            <a:spLocks noChangeArrowheads="1"/>
          </p:cNvSpPr>
          <p:nvPr/>
        </p:nvSpPr>
        <p:spPr bwMode="gray">
          <a:xfrm>
            <a:off x="3617762" y="4266247"/>
            <a:ext cx="1783664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10000">
                <a:srgbClr val="357D43"/>
              </a:gs>
              <a:gs pos="100000">
                <a:srgbClr val="88CE58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gray">
          <a:xfrm>
            <a:off x="3578905" y="5500925"/>
            <a:ext cx="22749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600" b="1" dirty="0" smtClean="0">
                <a:solidFill>
                  <a:schemeClr val="bg2"/>
                </a:solidFill>
              </a:rPr>
              <a:t>Профессиональный </a:t>
            </a:r>
          </a:p>
          <a:p>
            <a:pPr algn="l"/>
            <a:r>
              <a:rPr lang="ru-RU" sz="1600" b="1" dirty="0" smtClean="0">
                <a:solidFill>
                  <a:schemeClr val="bg2"/>
                </a:solidFill>
              </a:rPr>
              <a:t>курс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3411" y="0"/>
            <a:ext cx="883929" cy="516356"/>
          </a:xfrm>
          <a:prstGeom prst="ellipse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рямоугольник 28"/>
          <p:cNvSpPr/>
          <p:nvPr/>
        </p:nvSpPr>
        <p:spPr>
          <a:xfrm>
            <a:off x="8226692" y="94969"/>
            <a:ext cx="772684" cy="813751"/>
          </a:xfrm>
          <a:prstGeom prst="rect">
            <a:avLst/>
          </a:prstGeom>
          <a:blipFill rotWithShape="0">
            <a:blip r:embed="rId9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2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418286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986026" cy="140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46" y="864068"/>
            <a:ext cx="104765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46" y="2283017"/>
            <a:ext cx="2101518" cy="184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1042856" cy="151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0"/>
            <a:ext cx="6563072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Компетенции</a:t>
            </a:r>
            <a:r>
              <a:rPr lang="ru-RU" sz="2400" dirty="0"/>
              <a:t> </a:t>
            </a:r>
            <a:r>
              <a:rPr lang="ru-RU" sz="2400" dirty="0" smtClean="0"/>
              <a:t>преподавателей </a:t>
            </a:r>
            <a:br>
              <a:rPr lang="ru-RU" sz="2400" dirty="0" smtClean="0"/>
            </a:br>
            <a:r>
              <a:rPr lang="ru-RU" sz="2400" dirty="0" smtClean="0"/>
              <a:t>профессионального образования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68267" y="0"/>
            <a:ext cx="883929" cy="516356"/>
          </a:xfrm>
          <a:prstGeom prst="ellipse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11861"/>
            <a:ext cx="2286000" cy="7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9081"/>
            <a:ext cx="311712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1772816"/>
            <a:ext cx="540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2"/>
                </a:solidFill>
              </a:rPr>
              <a:t>Приказ Минтруда России от 08.09.2015 N 608н</a:t>
            </a:r>
          </a:p>
          <a:p>
            <a:r>
              <a:rPr lang="ru-RU" sz="1000" dirty="0">
                <a:solidFill>
                  <a:schemeClr val="tx2"/>
                </a:solidFill>
              </a:rPr>
              <a:t>"Об утверждении профессионального </a:t>
            </a:r>
            <a:r>
              <a:rPr lang="ru-RU" sz="1000" dirty="0" smtClean="0">
                <a:solidFill>
                  <a:schemeClr val="tx2"/>
                </a:solidFill>
              </a:rPr>
              <a:t> стандарта </a:t>
            </a:r>
            <a:r>
              <a:rPr lang="ru-RU" sz="1000" dirty="0">
                <a:solidFill>
                  <a:schemeClr val="tx2"/>
                </a:solidFill>
              </a:rPr>
              <a:t>"Педагог профессионального </a:t>
            </a:r>
            <a:r>
              <a:rPr lang="ru-RU" sz="1000" dirty="0" smtClean="0">
                <a:solidFill>
                  <a:schemeClr val="tx2"/>
                </a:solidFill>
              </a:rPr>
              <a:t> обучения</a:t>
            </a:r>
            <a:r>
              <a:rPr lang="ru-RU" sz="1000" dirty="0">
                <a:solidFill>
                  <a:schemeClr val="tx2"/>
                </a:solidFill>
              </a:rPr>
              <a:t>, профессионального образования и </a:t>
            </a:r>
            <a:r>
              <a:rPr lang="ru-RU" sz="1000" dirty="0" smtClean="0">
                <a:solidFill>
                  <a:schemeClr val="tx2"/>
                </a:solidFill>
              </a:rPr>
              <a:t> дополнительного </a:t>
            </a:r>
            <a:r>
              <a:rPr lang="ru-RU" sz="1000" dirty="0">
                <a:solidFill>
                  <a:schemeClr val="tx2"/>
                </a:solidFill>
              </a:rPr>
              <a:t>профессионального </a:t>
            </a:r>
            <a:r>
              <a:rPr lang="ru-RU" sz="1000" dirty="0" smtClean="0">
                <a:solidFill>
                  <a:schemeClr val="tx2"/>
                </a:solidFill>
              </a:rPr>
              <a:t> образования</a:t>
            </a:r>
            <a:r>
              <a:rPr lang="ru-RU" sz="1200" dirty="0">
                <a:solidFill>
                  <a:schemeClr val="tx2"/>
                </a:solidFill>
              </a:rPr>
              <a:t>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2492896"/>
            <a:ext cx="25202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2"/>
                </a:solidFill>
              </a:rPr>
              <a:t>Педагогическая деятельность в профессиональном обучении, профессиональном </a:t>
            </a:r>
            <a:r>
              <a:rPr lang="ru-RU" sz="1000" dirty="0" smtClean="0">
                <a:solidFill>
                  <a:schemeClr val="tx2"/>
                </a:solidFill>
              </a:rPr>
              <a:t>образовании</a:t>
            </a:r>
            <a:r>
              <a:rPr lang="ru-RU" sz="1000" dirty="0">
                <a:solidFill>
                  <a:schemeClr val="tx2"/>
                </a:solidFill>
              </a:rPr>
              <a:t>, дополнительном профессиональном образовании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48666" y="107459"/>
            <a:ext cx="772684" cy="813751"/>
          </a:xfrm>
          <a:prstGeom prst="rect">
            <a:avLst/>
          </a:prstGeom>
          <a:blipFill rotWithShape="0">
            <a:blip r:embed="rId11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6093296"/>
            <a:ext cx="827584" cy="764704"/>
            <a:chOff x="2483768" y="3140968"/>
            <a:chExt cx="2992034" cy="2672815"/>
          </a:xfrm>
        </p:grpSpPr>
        <p:pic>
          <p:nvPicPr>
            <p:cNvPr id="16" name="Рисунок 15" descr="https://avatanplus.com/files/resources/original/577a8183070a1155b689e7d5.png"/>
            <p:cNvPicPr/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Diagram group"/>
            <p:cNvGrpSpPr/>
            <p:nvPr/>
          </p:nvGrpSpPr>
          <p:grpSpPr>
            <a:xfrm>
              <a:off x="4067944" y="3356992"/>
              <a:ext cx="1067901" cy="1119063"/>
              <a:chOff x="364379" y="192024"/>
              <a:chExt cx="1067901" cy="1119063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4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Овал 18"/>
              <p:cNvSpPr/>
              <p:nvPr/>
            </p:nvSpPr>
            <p:spPr>
              <a:xfrm>
                <a:off x="366547" y="245354"/>
                <a:ext cx="1065733" cy="1065733"/>
              </a:xfrm>
              <a:prstGeom prst="ellipse">
                <a:avLst/>
              </a:prstGeom>
              <a:blipFill rotWithShape="0">
                <a:blip r:embed="rId14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20" name="Прямоугольник 19"/>
          <p:cNvSpPr/>
          <p:nvPr/>
        </p:nvSpPr>
        <p:spPr>
          <a:xfrm>
            <a:off x="3491880" y="908720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istral" pitchFamily="66" charset="0"/>
              </a:rPr>
              <a:t>Ключом к квалифицированному специалисту является его образование</a:t>
            </a:r>
            <a:endParaRPr lang="ru-RU" sz="2800" b="1" dirty="0">
              <a:solidFill>
                <a:srgbClr val="C00000"/>
              </a:solidFill>
              <a:latin typeface="Mistral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63888" y="2492896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bg2"/>
                </a:solidFill>
              </a:rPr>
              <a:t>При отсутствии педагогического образования -дополнительное </a:t>
            </a:r>
          </a:p>
          <a:p>
            <a:r>
              <a:rPr lang="ru-RU" sz="900" dirty="0" smtClean="0">
                <a:solidFill>
                  <a:schemeClr val="bg2"/>
                </a:solidFill>
              </a:rPr>
              <a:t>профессиональное образование в области профессионального</a:t>
            </a:r>
            <a:r>
              <a:rPr lang="en-US" sz="900" dirty="0" smtClean="0">
                <a:solidFill>
                  <a:schemeClr val="bg2"/>
                </a:solidFill>
              </a:rPr>
              <a:t> </a:t>
            </a:r>
            <a:r>
              <a:rPr lang="ru-RU" sz="900" dirty="0" smtClean="0">
                <a:solidFill>
                  <a:schemeClr val="bg2"/>
                </a:solidFill>
              </a:rPr>
              <a:t>образования и (или) профессионального обучения</a:t>
            </a:r>
            <a:endParaRPr lang="ru-R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4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8270093" y="80455"/>
            <a:ext cx="772684" cy="813751"/>
          </a:xfrm>
          <a:prstGeom prst="rect">
            <a:avLst/>
          </a:prstGeom>
          <a:blipFill rotWithShape="0">
            <a:blip r:embed="rId3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1795478" cy="102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454" y="332656"/>
            <a:ext cx="8698546" cy="762000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Совершенствование работы </a:t>
            </a:r>
            <a:b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преподавателей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2680" name="Text Box 8"/>
          <p:cNvSpPr txBox="1">
            <a:spLocks noChangeArrowheads="1"/>
          </p:cNvSpPr>
          <p:nvPr/>
        </p:nvSpPr>
        <p:spPr bwMode="auto">
          <a:xfrm>
            <a:off x="6231526" y="3852937"/>
            <a:ext cx="19287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400" b="1" dirty="0" smtClean="0">
                <a:solidFill>
                  <a:srgbClr val="5F5F5F"/>
                </a:solidFill>
              </a:rPr>
              <a:t>Научно-</a:t>
            </a:r>
          </a:p>
          <a:p>
            <a:pPr algn="l"/>
            <a:r>
              <a:rPr lang="ru-RU" sz="1400" b="1" dirty="0" smtClean="0">
                <a:solidFill>
                  <a:srgbClr val="5F5F5F"/>
                </a:solidFill>
              </a:rPr>
              <a:t>исследовательская </a:t>
            </a:r>
          </a:p>
          <a:p>
            <a:pPr algn="l"/>
            <a:r>
              <a:rPr lang="ru-RU" sz="1400" b="1" dirty="0" smtClean="0">
                <a:solidFill>
                  <a:srgbClr val="5F5F5F"/>
                </a:solidFill>
              </a:rPr>
              <a:t>работа</a:t>
            </a:r>
            <a:endParaRPr lang="en-US" sz="1400" b="1" dirty="0">
              <a:solidFill>
                <a:srgbClr val="5F5F5F"/>
              </a:solidFill>
            </a:endParaRPr>
          </a:p>
        </p:txBody>
      </p:sp>
      <p:sp>
        <p:nvSpPr>
          <p:cNvPr id="412681" name="Text Box 9"/>
          <p:cNvSpPr txBox="1">
            <a:spLocks noChangeArrowheads="1"/>
          </p:cNvSpPr>
          <p:nvPr/>
        </p:nvSpPr>
        <p:spPr bwMode="auto">
          <a:xfrm>
            <a:off x="2267744" y="162880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200" b="1" dirty="0" smtClean="0">
                <a:solidFill>
                  <a:srgbClr val="5F5F5F"/>
                </a:solidFill>
              </a:rPr>
              <a:t>Совместная работа с практическим здравоохранением </a:t>
            </a:r>
            <a:endParaRPr lang="en-US" sz="1200" b="1" dirty="0">
              <a:solidFill>
                <a:srgbClr val="5F5F5F"/>
              </a:solidFill>
            </a:endParaRPr>
          </a:p>
        </p:txBody>
      </p:sp>
      <p:sp>
        <p:nvSpPr>
          <p:cNvPr id="412682" name="Text Box 10"/>
          <p:cNvSpPr txBox="1">
            <a:spLocks noChangeArrowheads="1"/>
          </p:cNvSpPr>
          <p:nvPr/>
        </p:nvSpPr>
        <p:spPr bwMode="auto">
          <a:xfrm>
            <a:off x="4860032" y="1700808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200" b="1" dirty="0" smtClean="0">
                <a:solidFill>
                  <a:srgbClr val="5F5F5F"/>
                </a:solidFill>
              </a:rPr>
              <a:t>Школа педагогического мастерства</a:t>
            </a:r>
            <a:endParaRPr lang="en-US" sz="1200" b="1" dirty="0">
              <a:solidFill>
                <a:srgbClr val="5F5F5F"/>
              </a:solidFill>
            </a:endParaRPr>
          </a:p>
        </p:txBody>
      </p:sp>
      <p:sp>
        <p:nvSpPr>
          <p:cNvPr id="412683" name="Text Box 11"/>
          <p:cNvSpPr txBox="1">
            <a:spLocks noChangeArrowheads="1"/>
          </p:cNvSpPr>
          <p:nvPr/>
        </p:nvSpPr>
        <p:spPr bwMode="auto">
          <a:xfrm>
            <a:off x="1979712" y="5517232"/>
            <a:ext cx="1405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200" b="1" dirty="0" smtClean="0">
                <a:solidFill>
                  <a:srgbClr val="5F5F5F"/>
                </a:solidFill>
              </a:rPr>
              <a:t>Научно-</a:t>
            </a:r>
          </a:p>
          <a:p>
            <a:pPr algn="l"/>
            <a:r>
              <a:rPr lang="ru-RU" sz="1200" b="1" dirty="0" smtClean="0">
                <a:solidFill>
                  <a:srgbClr val="5F5F5F"/>
                </a:solidFill>
              </a:rPr>
              <a:t>методическая работа</a:t>
            </a:r>
            <a:endParaRPr lang="en-US" sz="1200" b="1" dirty="0">
              <a:solidFill>
                <a:srgbClr val="5F5F5F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92696"/>
            <a:ext cx="1008112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09120"/>
            <a:ext cx="864096" cy="119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76872"/>
            <a:ext cx="1069574" cy="13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www.scardio.ru/content/activities/2015/LOGO_2015_small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733256"/>
            <a:ext cx="761241" cy="9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O:\FORUM 14\____ 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4653136"/>
            <a:ext cx="648072" cy="82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2031" y="3789040"/>
            <a:ext cx="57147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Овал 19"/>
          <p:cNvSpPr/>
          <p:nvPr/>
        </p:nvSpPr>
        <p:spPr>
          <a:xfrm>
            <a:off x="140348" y="80455"/>
            <a:ext cx="883929" cy="516356"/>
          </a:xfrm>
          <a:prstGeom prst="ellipse">
            <a:avLst/>
          </a:prstGeom>
          <a:blipFill rotWithShape="1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56947" cy="10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2675" name="Group 3"/>
          <p:cNvGrpSpPr>
            <a:grpSpLocks/>
          </p:cNvGrpSpPr>
          <p:nvPr/>
        </p:nvGrpSpPr>
        <p:grpSpPr bwMode="auto">
          <a:xfrm>
            <a:off x="1999055" y="1453680"/>
            <a:ext cx="4495800" cy="4514850"/>
            <a:chOff x="1824" y="633"/>
            <a:chExt cx="2834" cy="2849"/>
          </a:xfrm>
        </p:grpSpPr>
        <p:sp>
          <p:nvSpPr>
            <p:cNvPr id="412676" name="Puzzle3"/>
            <p:cNvSpPr>
              <a:spLocks noEditPoints="1" noChangeArrowheads="1"/>
            </p:cNvSpPr>
            <p:nvPr/>
          </p:nvSpPr>
          <p:spPr bwMode="gray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adFill rotWithShape="1">
              <a:gsLst>
                <a:gs pos="0">
                  <a:srgbClr val="0099CC">
                    <a:gamma/>
                    <a:tint val="63529"/>
                    <a:invGamma/>
                  </a:srgbClr>
                </a:gs>
                <a:gs pos="100000">
                  <a:srgbClr val="0099CC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412677" name="Puzzle2"/>
            <p:cNvSpPr>
              <a:spLocks noEditPoints="1" noChangeArrowheads="1"/>
            </p:cNvSpPr>
            <p:nvPr/>
          </p:nvSpPr>
          <p:spPr bwMode="gray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gradFill rotWithShape="1">
              <a:gsLst>
                <a:gs pos="0">
                  <a:srgbClr val="717EF5">
                    <a:gamma/>
                    <a:tint val="45490"/>
                    <a:invGamma/>
                  </a:srgbClr>
                </a:gs>
                <a:gs pos="100000">
                  <a:srgbClr val="717EF5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412678" name="Puzzle4"/>
            <p:cNvSpPr>
              <a:spLocks noEditPoints="1" noChangeArrowheads="1"/>
            </p:cNvSpPr>
            <p:nvPr/>
          </p:nvSpPr>
          <p:spPr bwMode="gray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tint val="51373"/>
                    <a:invGamma/>
                  </a:srgbClr>
                </a:gs>
              </a:gsLst>
              <a:lin ang="189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412679" name="Puzzle1"/>
            <p:cNvSpPr>
              <a:spLocks noEditPoints="1" noChangeArrowheads="1"/>
            </p:cNvSpPr>
            <p:nvPr/>
          </p:nvSpPr>
          <p:spPr bwMode="gray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6021288"/>
            <a:ext cx="827584" cy="836712"/>
            <a:chOff x="2483768" y="3140968"/>
            <a:chExt cx="2992034" cy="2672815"/>
          </a:xfrm>
        </p:grpSpPr>
        <p:pic>
          <p:nvPicPr>
            <p:cNvPr id="23" name="Рисунок 22" descr="https://avatanplus.com/files/resources/original/577a8183070a1155b689e7d5.png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5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27" name="Содержимое 3"/>
          <p:cNvGraphicFramePr>
            <a:graphicFrameLocks noGrp="1"/>
          </p:cNvGraphicFramePr>
          <p:nvPr>
            <p:ph idx="1"/>
          </p:nvPr>
        </p:nvGraphicFramePr>
        <p:xfrm>
          <a:off x="2915816" y="2492896"/>
          <a:ext cx="288032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8" name="Рисунок 27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9512" y="3645024"/>
            <a:ext cx="576064" cy="89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316416" y="4869159"/>
            <a:ext cx="648072" cy="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460432" y="5877272"/>
            <a:ext cx="504056" cy="71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763688" y="3501008"/>
            <a:ext cx="792088" cy="116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644008" y="5589240"/>
            <a:ext cx="760538" cy="107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516216" y="2269466"/>
            <a:ext cx="1008112" cy="13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27584" y="3573016"/>
            <a:ext cx="727955" cy="101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51520" y="4725144"/>
            <a:ext cx="576064" cy="82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277" y="4654285"/>
            <a:ext cx="594048" cy="82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44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17126"/>
            <a:ext cx="2813671" cy="244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Акушерка 2015\Для Гречаниновой Л.М\2 роддом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301189" cy="8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3140968"/>
            <a:ext cx="7272808" cy="3168352"/>
          </a:xfrm>
        </p:spPr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ru-RU" dirty="0">
                <a:solidFill>
                  <a:schemeClr val="tx2"/>
                </a:solidFill>
              </a:rPr>
              <a:t>Для достижения конкретных результатов необходимо проведение исследований по определению актуальных проблем и </a:t>
            </a:r>
            <a:r>
              <a:rPr lang="ru-RU" b="1" dirty="0">
                <a:solidFill>
                  <a:srgbClr val="C00000"/>
                </a:solidFill>
              </a:rPr>
              <a:t>«мишеней» </a:t>
            </a:r>
            <a:r>
              <a:rPr lang="ru-RU" dirty="0">
                <a:solidFill>
                  <a:schemeClr val="tx2"/>
                </a:solidFill>
              </a:rPr>
              <a:t>профилактики. </a:t>
            </a:r>
          </a:p>
          <a:p>
            <a:pPr marL="109728" indent="0">
              <a:buNone/>
            </a:pPr>
            <a:r>
              <a:rPr lang="ru-RU" dirty="0">
                <a:solidFill>
                  <a:schemeClr val="tx2"/>
                </a:solidFill>
              </a:rPr>
              <a:t>К таким направлениям относятся: </a:t>
            </a:r>
          </a:p>
          <a:p>
            <a:r>
              <a:rPr lang="ru-RU" dirty="0">
                <a:solidFill>
                  <a:schemeClr val="tx2"/>
                </a:solidFill>
              </a:rPr>
              <a:t>проведение цервикального </a:t>
            </a:r>
            <a:r>
              <a:rPr lang="ru-RU" b="1" dirty="0">
                <a:solidFill>
                  <a:srgbClr val="C00000"/>
                </a:solidFill>
              </a:rPr>
              <a:t>скрининга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по выявлению рака шейки матки, </a:t>
            </a:r>
          </a:p>
          <a:p>
            <a:r>
              <a:rPr lang="ru-RU" dirty="0">
                <a:solidFill>
                  <a:schemeClr val="tx2"/>
                </a:solidFill>
              </a:rPr>
              <a:t>оказание </a:t>
            </a:r>
            <a:r>
              <a:rPr lang="ru-RU" b="1" dirty="0">
                <a:solidFill>
                  <a:srgbClr val="C00000"/>
                </a:solidFill>
              </a:rPr>
              <a:t>психологической поддержки </a:t>
            </a:r>
            <a:r>
              <a:rPr lang="ru-RU" dirty="0">
                <a:solidFill>
                  <a:schemeClr val="tx2"/>
                </a:solidFill>
              </a:rPr>
              <a:t>женщине в ситуации кризисной беременности, </a:t>
            </a:r>
          </a:p>
          <a:p>
            <a:r>
              <a:rPr lang="ru-RU" b="1" dirty="0">
                <a:solidFill>
                  <a:srgbClr val="C00000"/>
                </a:solidFill>
              </a:rPr>
              <a:t>профилактика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фетального алкогольного спектра нарушений у детей,</a:t>
            </a:r>
          </a:p>
          <a:p>
            <a:r>
              <a:rPr lang="ru-RU" dirty="0">
                <a:solidFill>
                  <a:schemeClr val="tx2"/>
                </a:solidFill>
              </a:rPr>
              <a:t>формирование </a:t>
            </a:r>
            <a:r>
              <a:rPr lang="ru-RU" sz="3800" b="1" dirty="0">
                <a:solidFill>
                  <a:srgbClr val="C00000"/>
                </a:solidFill>
              </a:rPr>
              <a:t>грамотности </a:t>
            </a:r>
            <a:r>
              <a:rPr lang="ru-RU" b="1" dirty="0">
                <a:solidFill>
                  <a:srgbClr val="C00000"/>
                </a:solidFill>
              </a:rPr>
              <a:t>в вопросах </a:t>
            </a:r>
            <a:r>
              <a:rPr lang="ru-RU" dirty="0" smtClean="0">
                <a:solidFill>
                  <a:schemeClr val="tx2"/>
                </a:solidFill>
              </a:rPr>
              <a:t>репродуктивного здоровья </a:t>
            </a:r>
            <a:endParaRPr lang="ru-RU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457192"/>
            <a:ext cx="6707088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Участие Рязанского медицинского колледжа в федеральном проекте по оптимизации деятельности акушерки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72400" y="188640"/>
            <a:ext cx="772684" cy="813751"/>
          </a:xfrm>
          <a:prstGeom prst="rect">
            <a:avLst/>
          </a:prstGeom>
          <a:blipFill rotWithShape="0">
            <a:blip r:embed="rId5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9" name="Picture 4" descr="F:\Акушерка 2015\Для Гречаниновой Л.М\2 роддом\IMG_8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1371" y="5956247"/>
            <a:ext cx="1352629" cy="9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:\Акушерка 2015\Для Гречаниновой Л.М\2 роддом\IMG_82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521" y="1124744"/>
            <a:ext cx="1201479" cy="8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293096"/>
            <a:ext cx="1187624" cy="17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0950" y="2060848"/>
            <a:ext cx="15430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33411" y="0"/>
            <a:ext cx="883929" cy="516356"/>
          </a:xfrm>
          <a:prstGeom prst="ellipse">
            <a:avLst/>
          </a:prstGeom>
          <a:blipFill rotWithShape="1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Группа 14"/>
          <p:cNvGrpSpPr/>
          <p:nvPr/>
        </p:nvGrpSpPr>
        <p:grpSpPr>
          <a:xfrm>
            <a:off x="0" y="6021288"/>
            <a:ext cx="827584" cy="836712"/>
            <a:chOff x="2483768" y="3140968"/>
            <a:chExt cx="2992034" cy="2672815"/>
          </a:xfrm>
        </p:grpSpPr>
        <p:pic>
          <p:nvPicPr>
            <p:cNvPr id="16" name="Рисунок 15" descr="https://avatanplus.com/files/resources/original/577a8183070a1155b689e7d5.png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3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20" name="Содержимое 1"/>
          <p:cNvSpPr txBox="1">
            <a:spLocks/>
          </p:cNvSpPr>
          <p:nvPr/>
        </p:nvSpPr>
        <p:spPr>
          <a:xfrm>
            <a:off x="1331640" y="1916832"/>
            <a:ext cx="5976664" cy="11521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256032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помощью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оптимизации профессионально</a:t>
            </a:r>
            <a:r>
              <a:rPr lang="ru-RU" sz="1100" dirty="0" err="1" smtClean="0">
                <a:solidFill>
                  <a:schemeClr val="bg2"/>
                </a:solidFill>
              </a:rPr>
              <a:t>й</a:t>
            </a:r>
            <a:r>
              <a:rPr lang="ru-RU" sz="1100" dirty="0" smtClean="0">
                <a:solidFill>
                  <a:schemeClr val="bg2"/>
                </a:solidFill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квалификационной̆ структуры профессиональные роли могут ̆предусматривать </a:t>
            </a:r>
          </a:p>
          <a:p>
            <a:pPr marR="0" lvl="0" indent="256032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расширение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(например, расширение ролей или навыков),   </a:t>
            </a:r>
          </a:p>
          <a:p>
            <a:pPr marR="0" lvl="0" indent="256032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совмещение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lvl="0" indent="256032">
              <a:buClr>
                <a:schemeClr val="accent1"/>
              </a:buClr>
              <a:buSzPct val="68000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делегирование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</a:t>
            </a:r>
            <a:r>
              <a:rPr lang="ru-RU" sz="1100" b="1" dirty="0" smtClean="0">
                <a:solidFill>
                  <a:schemeClr val="bg2"/>
                </a:solidFill>
              </a:rPr>
              <a:t>инновации</a:t>
            </a:r>
            <a:r>
              <a:rPr lang="ru-RU" sz="1100" dirty="0" smtClean="0">
                <a:solidFill>
                  <a:schemeClr val="bg2"/>
                </a:solidFill>
              </a:rPr>
              <a:t>( например, создание новой категории работников).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256032" algn="l" defTabSz="914400" rtl="0" eaLnBrk="1" fontAlgn="auto" latinLnBrk="0" hangingPunct="1">
              <a:lnSpc>
                <a:spcPct val="100000"/>
              </a:lnSpc>
              <a:buClr>
                <a:schemeClr val="accent1"/>
              </a:buClr>
              <a:buSzPct val="68000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6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908" y="2852936"/>
            <a:ext cx="12043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8172400" y="116632"/>
            <a:ext cx="772684" cy="813751"/>
          </a:xfrm>
          <a:prstGeom prst="rect">
            <a:avLst/>
          </a:prstGeom>
          <a:blipFill rotWithShape="0">
            <a:blip r:embed="rId4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4" y="1340769"/>
            <a:ext cx="5256584" cy="3240360"/>
          </a:xfrm>
        </p:spPr>
        <p:txBody>
          <a:bodyPr>
            <a:normAutofit fontScale="62500" lnSpcReduction="20000"/>
          </a:bodyPr>
          <a:lstStyle/>
          <a:p>
            <a:pPr marL="0" indent="0">
              <a:buFont typeface="Arial" pitchFamily="34" charset="0"/>
              <a:buNone/>
            </a:pPr>
            <a:r>
              <a:rPr lang="ru-RU" sz="4800" dirty="0">
                <a:solidFill>
                  <a:srgbClr val="FF0000"/>
                </a:solidFill>
                <a:latin typeface="Comic Sans MS" pitchFamily="66" charset="0"/>
              </a:rPr>
              <a:t>Человек только тогда сможет полностью реализовать свой потенциал здоровья, когда он будет в состоянии управлять обстоятельствами, от которых оно зависит.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i="1" dirty="0" err="1">
                <a:solidFill>
                  <a:schemeClr val="bg2"/>
                </a:solidFill>
              </a:rPr>
              <a:t>Оттавская</a:t>
            </a:r>
            <a:r>
              <a:rPr lang="ru-RU" sz="1800" i="1" dirty="0">
                <a:solidFill>
                  <a:schemeClr val="bg2"/>
                </a:solidFill>
              </a:rPr>
              <a:t> хартия по укреплению здоровья, 1986г.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Грамотность в вопросах здоровья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72356" y="0"/>
            <a:ext cx="883929" cy="516356"/>
          </a:xfrm>
          <a:prstGeom prst="ellipse">
            <a:avLst/>
          </a:prstGeom>
          <a:blipFill rotWithShape="1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736" y="4675292"/>
            <a:ext cx="1143637" cy="165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12776"/>
            <a:ext cx="1538345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7" y="1699027"/>
            <a:ext cx="1695421" cy="207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44223"/>
            <a:ext cx="1766842" cy="207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39" y="3936480"/>
            <a:ext cx="1435749" cy="172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77072"/>
            <a:ext cx="1686297" cy="204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820" y="4744223"/>
            <a:ext cx="1567061" cy="185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6021288"/>
            <a:ext cx="899592" cy="836712"/>
            <a:chOff x="2483768" y="3140968"/>
            <a:chExt cx="2992034" cy="2672815"/>
          </a:xfrm>
        </p:grpSpPr>
        <p:pic>
          <p:nvPicPr>
            <p:cNvPr id="13" name="Рисунок 12" descr="https://avatanplus.com/files/resources/original/577a8183070a1155b689e7d5.png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5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xmlns="" val="24641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0206" y="3501008"/>
            <a:ext cx="8229600" cy="18582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Постановка проблемы, исследование, рекомендации на основе доказательной практики, внедрение в учебный процесс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7340" y="274638"/>
            <a:ext cx="776946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Стратегическое направление Формирование грамотности в вопросах здоровья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80" y="1497980"/>
            <a:ext cx="2592288" cy="191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9796" y="1570936"/>
            <a:ext cx="2259124" cy="169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39802"/>
            <a:ext cx="2170307" cy="162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365104"/>
            <a:ext cx="5814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Если мы действительно придем к согласию по вопросу опасности употребления алкоголя во время беременности, мы сможем вдвое снизить число учеников, обучающихся по </a:t>
            </a:r>
            <a:r>
              <a:rPr lang="ru-RU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спецпрограммам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 вдвое снизить число преступников. И в целом, мы будем жить в более безопасном обществе</a:t>
            </a:r>
            <a:r>
              <a:rPr lang="ru-RU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i="1" dirty="0">
              <a:solidFill>
                <a:schemeClr val="bg2"/>
              </a:solidFill>
            </a:endParaRPr>
          </a:p>
        </p:txBody>
      </p:sp>
      <p:pic>
        <p:nvPicPr>
          <p:cNvPr id="8" name="Picture 2" descr="http://come-over.to/FASDAY/Fasworld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28445"/>
            <a:ext cx="936103" cy="8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8267" y="36143"/>
            <a:ext cx="883929" cy="516356"/>
          </a:xfrm>
          <a:prstGeom prst="ellipse">
            <a:avLst/>
          </a:prstGeom>
          <a:blipFill rotWithShape="1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Группа 10"/>
          <p:cNvGrpSpPr/>
          <p:nvPr/>
        </p:nvGrpSpPr>
        <p:grpSpPr>
          <a:xfrm>
            <a:off x="0" y="6021288"/>
            <a:ext cx="827584" cy="836712"/>
            <a:chOff x="2483768" y="3140968"/>
            <a:chExt cx="2992034" cy="2672815"/>
          </a:xfrm>
        </p:grpSpPr>
        <p:pic>
          <p:nvPicPr>
            <p:cNvPr id="12" name="Рисунок 11" descr="https://avatanplus.com/files/resources/original/577a8183070a1155b689e7d5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15" name="Прямоугольник 14"/>
          <p:cNvSpPr/>
          <p:nvPr/>
        </p:nvSpPr>
        <p:spPr>
          <a:xfrm>
            <a:off x="8172400" y="188640"/>
            <a:ext cx="772684" cy="813751"/>
          </a:xfrm>
          <a:prstGeom prst="rect">
            <a:avLst/>
          </a:prstGeom>
          <a:blipFill rotWithShape="0">
            <a:blip r:embed="rId11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5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8316416" y="116633"/>
            <a:ext cx="700676" cy="720080"/>
          </a:xfrm>
          <a:prstGeom prst="rect">
            <a:avLst/>
          </a:prstGeom>
          <a:blipFill rotWithShape="0">
            <a:blip r:embed="rId3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7" name="AutoShape 2"/>
          <p:cNvSpPr>
            <a:spLocks noChangeArrowheads="1"/>
          </p:cNvSpPr>
          <p:nvPr/>
        </p:nvSpPr>
        <p:spPr bwMode="gray">
          <a:xfrm>
            <a:off x="3707904" y="4653136"/>
            <a:ext cx="1981200" cy="685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45" name="AutoShape 25"/>
          <p:cNvSpPr>
            <a:spLocks noChangeArrowheads="1"/>
          </p:cNvSpPr>
          <p:nvPr/>
        </p:nvSpPr>
        <p:spPr bwMode="gray">
          <a:xfrm>
            <a:off x="3635896" y="5445224"/>
            <a:ext cx="2036763" cy="525463"/>
          </a:xfrm>
          <a:prstGeom prst="downArrow">
            <a:avLst>
              <a:gd name="adj1" fmla="val 56417"/>
              <a:gd name="adj2" fmla="val 48338"/>
            </a:avLst>
          </a:prstGeom>
          <a:gradFill rotWithShape="0">
            <a:gsLst>
              <a:gs pos="0">
                <a:srgbClr val="FFFFFF">
                  <a:alpha val="10001"/>
                </a:srgbClr>
              </a:gs>
              <a:gs pos="100000">
                <a:srgbClr val="96969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46" name="AutoShape 26"/>
          <p:cNvSpPr>
            <a:spLocks noChangeArrowheads="1"/>
          </p:cNvSpPr>
          <p:nvPr/>
        </p:nvSpPr>
        <p:spPr bwMode="gray">
          <a:xfrm>
            <a:off x="3635896" y="2060848"/>
            <a:ext cx="2036763" cy="525462"/>
          </a:xfrm>
          <a:prstGeom prst="downArrow">
            <a:avLst>
              <a:gd name="adj1" fmla="val 56417"/>
              <a:gd name="adj2" fmla="val 48338"/>
            </a:avLst>
          </a:prstGeom>
          <a:gradFill rotWithShape="0">
            <a:gsLst>
              <a:gs pos="0">
                <a:srgbClr val="969696"/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47" name="AutoShape 27"/>
          <p:cNvSpPr>
            <a:spLocks noChangeArrowheads="1"/>
          </p:cNvSpPr>
          <p:nvPr/>
        </p:nvSpPr>
        <p:spPr bwMode="gray">
          <a:xfrm>
            <a:off x="3124200" y="2895600"/>
            <a:ext cx="685800" cy="2057400"/>
          </a:xfrm>
          <a:prstGeom prst="leftArrow">
            <a:avLst>
              <a:gd name="adj1" fmla="val 62037"/>
              <a:gd name="adj2" fmla="val 54861"/>
            </a:avLst>
          </a:prstGeom>
          <a:gradFill rotWithShape="0">
            <a:gsLst>
              <a:gs pos="0">
                <a:srgbClr val="969696"/>
              </a:gs>
              <a:gs pos="100000">
                <a:srgbClr val="FFFFFF">
                  <a:alpha val="9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48" name="AutoShape 28"/>
          <p:cNvSpPr>
            <a:spLocks noChangeArrowheads="1"/>
          </p:cNvSpPr>
          <p:nvPr/>
        </p:nvSpPr>
        <p:spPr bwMode="gray">
          <a:xfrm>
            <a:off x="5486400" y="2895600"/>
            <a:ext cx="685800" cy="2057400"/>
          </a:xfrm>
          <a:prstGeom prst="rightArrow">
            <a:avLst>
              <a:gd name="adj1" fmla="val 61269"/>
              <a:gd name="adj2" fmla="val 54398"/>
            </a:avLst>
          </a:prstGeom>
          <a:gradFill rotWithShape="0">
            <a:gsLst>
              <a:gs pos="0">
                <a:srgbClr val="FFFFFF">
                  <a:alpha val="10001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22" name="AutoShape 2"/>
          <p:cNvSpPr>
            <a:spLocks noChangeArrowheads="1"/>
          </p:cNvSpPr>
          <p:nvPr/>
        </p:nvSpPr>
        <p:spPr bwMode="gray">
          <a:xfrm>
            <a:off x="3707904" y="4005064"/>
            <a:ext cx="1981200" cy="685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23" name="AutoShape 3"/>
          <p:cNvSpPr>
            <a:spLocks noChangeArrowheads="1"/>
          </p:cNvSpPr>
          <p:nvPr/>
        </p:nvSpPr>
        <p:spPr bwMode="gray">
          <a:xfrm>
            <a:off x="3635896" y="3284984"/>
            <a:ext cx="1981200" cy="685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24" name="AutoShape 4"/>
          <p:cNvSpPr>
            <a:spLocks noChangeArrowheads="1"/>
          </p:cNvSpPr>
          <p:nvPr/>
        </p:nvSpPr>
        <p:spPr bwMode="gray">
          <a:xfrm>
            <a:off x="3635896" y="2564904"/>
            <a:ext cx="1981200" cy="685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99FF">
                  <a:gamma/>
                  <a:shade val="46275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gray">
          <a:xfrm>
            <a:off x="4283968" y="2780928"/>
            <a:ext cx="883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ПМСП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gray">
          <a:xfrm>
            <a:off x="3923928" y="3284984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Доврачебная 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помощь  при родах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gray">
          <a:xfrm>
            <a:off x="3995936" y="4077072"/>
            <a:ext cx="1359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Организация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 труда</a:t>
            </a:r>
            <a:endParaRPr lang="en-US" sz="1400" b="1" dirty="0">
              <a:solidFill>
                <a:schemeClr val="tx2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1520" y="1556792"/>
            <a:ext cx="2724472" cy="4692118"/>
            <a:chOff x="672" y="1253"/>
            <a:chExt cx="1152" cy="2301"/>
          </a:xfrm>
        </p:grpSpPr>
        <p:sp>
          <p:nvSpPr>
            <p:cNvPr id="363530" name="AutoShape 10"/>
            <p:cNvSpPr>
              <a:spLocks noChangeArrowheads="1"/>
            </p:cNvSpPr>
            <p:nvPr/>
          </p:nvSpPr>
          <p:spPr bwMode="gray">
            <a:xfrm>
              <a:off x="672" y="1253"/>
              <a:ext cx="1152" cy="215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7099E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63531" name="Text Box 11"/>
            <p:cNvSpPr txBox="1">
              <a:spLocks noChangeArrowheads="1"/>
            </p:cNvSpPr>
            <p:nvPr/>
          </p:nvSpPr>
          <p:spPr bwMode="gray">
            <a:xfrm>
              <a:off x="693" y="1335"/>
              <a:ext cx="1109" cy="2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ru-RU" b="1" dirty="0" smtClean="0">
                  <a:solidFill>
                    <a:srgbClr val="001D3A"/>
                  </a:solidFill>
                  <a:latin typeface="Verdana" pitchFamily="34" charset="0"/>
                </a:rPr>
                <a:t>ФГОС ПМ</a:t>
              </a:r>
            </a:p>
            <a:p>
              <a:pPr algn="l"/>
              <a:endParaRPr lang="en-US" sz="1200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l">
                <a:buSzPct val="60000"/>
                <a:buFontTx/>
                <a:buChar char="•"/>
              </a:pPr>
              <a:r>
                <a:rPr lang="en-US" sz="1400" dirty="0">
                  <a:solidFill>
                    <a:srgbClr val="001D3A"/>
                  </a:solidFill>
                  <a:latin typeface="Verdana" pitchFamily="34" charset="0"/>
                </a:rPr>
                <a:t> </a:t>
              </a:r>
              <a:r>
                <a:rPr lang="ru-RU" sz="1000" dirty="0" smtClean="0">
                  <a:solidFill>
                    <a:schemeClr val="tx2"/>
                  </a:solidFill>
                  <a:latin typeface="Verdana" pitchFamily="34" charset="0"/>
                </a:rPr>
                <a:t>ПМ 01 </a:t>
              </a:r>
              <a:r>
                <a:rPr lang="ru-RU" sz="1000" dirty="0">
                  <a:solidFill>
                    <a:schemeClr val="tx2"/>
                  </a:solidFill>
                  <a:latin typeface="Verdana" pitchFamily="34" charset="0"/>
                </a:rPr>
                <a:t>М</a:t>
              </a:r>
              <a:r>
                <a:rPr lang="ru-RU" sz="1000" dirty="0" smtClean="0">
                  <a:solidFill>
                    <a:schemeClr val="tx2"/>
                  </a:solidFill>
                  <a:latin typeface="Verdana" pitchFamily="34" charset="0"/>
                </a:rPr>
                <a:t>едицинская и медико-социальная помощь женщине, новорожденному, семье при физиологическом течении беременности, родов и послеродового периода</a:t>
              </a:r>
            </a:p>
            <a:p>
              <a:pPr algn="l">
                <a:buSzPct val="60000"/>
                <a:buFontTx/>
                <a:buChar char="•"/>
              </a:pPr>
              <a:endParaRPr lang="en-US" sz="1400" dirty="0">
                <a:solidFill>
                  <a:schemeClr val="tx2"/>
                </a:solidFill>
                <a:latin typeface="Verdana" pitchFamily="34" charset="0"/>
              </a:endParaRPr>
            </a:p>
            <a:p>
              <a:pPr>
                <a:buSzPct val="60000"/>
                <a:buFontTx/>
                <a:buChar char="•"/>
              </a:pPr>
              <a:r>
                <a:rPr lang="en-US" sz="1400" dirty="0">
                  <a:solidFill>
                    <a:schemeClr val="tx2"/>
                  </a:solidFill>
                  <a:latin typeface="Verdana" pitchFamily="34" charset="0"/>
                </a:rPr>
                <a:t> </a:t>
              </a:r>
              <a:r>
                <a:rPr lang="ru-RU" sz="1000" dirty="0" smtClean="0">
                  <a:solidFill>
                    <a:schemeClr val="tx2"/>
                  </a:solidFill>
                  <a:latin typeface="Verdana" pitchFamily="34" charset="0"/>
                </a:rPr>
                <a:t>ПМ 02 </a:t>
              </a:r>
              <a:r>
                <a:rPr lang="ru-RU" sz="1000" dirty="0" smtClean="0">
                  <a:solidFill>
                    <a:schemeClr val="tx2"/>
                  </a:solidFill>
                </a:rPr>
                <a:t>Медицинская </a:t>
              </a:r>
              <a:r>
                <a:rPr lang="ru-RU" sz="1000" dirty="0">
                  <a:solidFill>
                    <a:schemeClr val="tx2"/>
                  </a:solidFill>
                </a:rPr>
                <a:t>помощь беременным и детям при заболеваниях, отравлениях и травмах</a:t>
              </a:r>
            </a:p>
            <a:p>
              <a:pPr algn="l">
                <a:buSzPct val="60000"/>
                <a:buFontTx/>
                <a:buChar char="•"/>
              </a:pPr>
              <a:endParaRPr lang="en-US" sz="1400" dirty="0">
                <a:solidFill>
                  <a:schemeClr val="tx2"/>
                </a:solidFill>
                <a:latin typeface="Verdana" pitchFamily="34" charset="0"/>
              </a:endParaRPr>
            </a:p>
            <a:p>
              <a:pPr>
                <a:buSzPct val="60000"/>
                <a:buFontTx/>
                <a:buChar char="•"/>
              </a:pPr>
              <a:r>
                <a:rPr lang="en-US" sz="1400" dirty="0">
                  <a:solidFill>
                    <a:schemeClr val="tx2"/>
                  </a:solidFill>
                  <a:latin typeface="Verdana" pitchFamily="34" charset="0"/>
                </a:rPr>
                <a:t> </a:t>
              </a:r>
              <a:r>
                <a:rPr lang="ru-RU" sz="1000" dirty="0" smtClean="0">
                  <a:solidFill>
                    <a:schemeClr val="tx2"/>
                  </a:solidFill>
                  <a:latin typeface="Verdana" pitchFamily="34" charset="0"/>
                </a:rPr>
                <a:t>ПМ 03 </a:t>
              </a:r>
              <a:r>
                <a:rPr lang="ru-RU" sz="1000" dirty="0" smtClean="0">
                  <a:solidFill>
                    <a:schemeClr val="tx2"/>
                  </a:solidFill>
                </a:rPr>
                <a:t>Медицинская </a:t>
              </a:r>
              <a:r>
                <a:rPr lang="ru-RU" sz="1000" dirty="0">
                  <a:solidFill>
                    <a:schemeClr val="tx2"/>
                  </a:solidFill>
                </a:rPr>
                <a:t>помощь женщине с гинекологическими заболеваниями в различные периоды жизни</a:t>
              </a:r>
            </a:p>
            <a:p>
              <a:pPr algn="l">
                <a:buSzPct val="60000"/>
              </a:pPr>
              <a:endParaRPr lang="en-US" sz="1400" dirty="0">
                <a:solidFill>
                  <a:schemeClr val="tx2"/>
                </a:solidFill>
                <a:latin typeface="Verdana" pitchFamily="34" charset="0"/>
              </a:endParaRPr>
            </a:p>
            <a:p>
              <a:pPr>
                <a:buSzPct val="60000"/>
                <a:buFontTx/>
                <a:buChar char="•"/>
              </a:pPr>
              <a:r>
                <a:rPr lang="en-US" sz="1400" dirty="0">
                  <a:solidFill>
                    <a:schemeClr val="tx2"/>
                  </a:solidFill>
                  <a:latin typeface="Verdana" pitchFamily="34" charset="0"/>
                </a:rPr>
                <a:t> </a:t>
              </a:r>
              <a:r>
                <a:rPr lang="ru-RU" sz="1000" dirty="0" smtClean="0">
                  <a:solidFill>
                    <a:schemeClr val="tx2"/>
                  </a:solidFill>
                  <a:latin typeface="Verdana" pitchFamily="34" charset="0"/>
                </a:rPr>
                <a:t>ПМ 04 </a:t>
              </a:r>
              <a:r>
                <a:rPr lang="ru-RU" sz="1000" dirty="0" smtClean="0">
                  <a:solidFill>
                    <a:schemeClr val="tx2"/>
                  </a:solidFill>
                </a:rPr>
                <a:t>Медицинская </a:t>
              </a:r>
              <a:r>
                <a:rPr lang="ru-RU" sz="1000" dirty="0">
                  <a:solidFill>
                    <a:schemeClr val="tx2"/>
                  </a:solidFill>
                </a:rPr>
                <a:t>помощь женщине, новорожденному, семье при патологическом течении беременности, родов, послеродового периода</a:t>
              </a:r>
            </a:p>
            <a:p>
              <a:pPr algn="l">
                <a:buSzPct val="60000"/>
                <a:buFontTx/>
                <a:buChar char="•"/>
              </a:pPr>
              <a:endParaRPr lang="en-US" sz="1000" dirty="0">
                <a:solidFill>
                  <a:schemeClr val="bg2"/>
                </a:solidFill>
                <a:latin typeface="Verdana" pitchFamily="34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84575" y="1639762"/>
            <a:ext cx="2644080" cy="4311430"/>
            <a:chOff x="3936" y="1440"/>
            <a:chExt cx="1152" cy="1968"/>
          </a:xfrm>
        </p:grpSpPr>
        <p:sp>
          <p:nvSpPr>
            <p:cNvPr id="363533" name="AutoShape 13"/>
            <p:cNvSpPr>
              <a:spLocks noChangeArrowheads="1"/>
            </p:cNvSpPr>
            <p:nvPr/>
          </p:nvSpPr>
          <p:spPr bwMode="gray">
            <a:xfrm>
              <a:off x="3936" y="1440"/>
              <a:ext cx="1152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7099E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363534" name="Text Box 14"/>
            <p:cNvSpPr txBox="1">
              <a:spLocks noChangeArrowheads="1"/>
            </p:cNvSpPr>
            <p:nvPr/>
          </p:nvSpPr>
          <p:spPr bwMode="gray">
            <a:xfrm>
              <a:off x="3996" y="1477"/>
              <a:ext cx="1074" cy="1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1D3A"/>
                  </a:solidFill>
                  <a:latin typeface="Verdana" pitchFamily="34" charset="0"/>
                </a:rPr>
                <a:t>ДПО</a:t>
              </a:r>
            </a:p>
            <a:p>
              <a:pPr algn="ctr"/>
              <a:endParaRPr lang="en-US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>
                <a:buSzPct val="60000"/>
                <a:buFontTx/>
                <a:buChar char="•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Охрана здоровья</a:t>
              </a:r>
            </a:p>
            <a:p>
              <a:pPr>
                <a:buSzPct val="60000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Женщины</a:t>
              </a:r>
              <a:endParaRPr lang="en-US" sz="1400" dirty="0" smtClean="0">
                <a:solidFill>
                  <a:srgbClr val="001D3A"/>
                </a:solidFill>
                <a:latin typeface="Verdana" pitchFamily="34" charset="0"/>
              </a:endParaRPr>
            </a:p>
            <a:p>
              <a:pPr>
                <a:buSzPct val="60000"/>
              </a:pPr>
              <a:endParaRPr lang="ru-RU" sz="1400" dirty="0" smtClean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l">
                <a:buSzPct val="60000"/>
                <a:buFontTx/>
                <a:buChar char="•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Современные аспекты</a:t>
              </a:r>
            </a:p>
            <a:p>
              <a:pPr algn="l">
                <a:buSzPct val="60000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акушерской помощи в</a:t>
              </a:r>
            </a:p>
            <a:p>
              <a:pPr algn="l">
                <a:buSzPct val="60000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родовспомогательных</a:t>
              </a:r>
            </a:p>
            <a:p>
              <a:pPr algn="l">
                <a:buSzPct val="60000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учреждениях</a:t>
              </a:r>
            </a:p>
            <a:p>
              <a:pPr algn="l">
                <a:buSzPct val="60000"/>
              </a:pPr>
              <a:endParaRPr lang="en-US" sz="1400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l">
                <a:buSzPct val="60000"/>
                <a:buFontTx/>
                <a:buChar char="•"/>
              </a:pPr>
              <a:r>
                <a:rPr lang="en-US" sz="1400" dirty="0">
                  <a:solidFill>
                    <a:srgbClr val="001D3A"/>
                  </a:solidFill>
                  <a:latin typeface="Verdana" pitchFamily="34" charset="0"/>
                </a:rPr>
                <a:t> </a:t>
              </a: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Современные аспекты </a:t>
              </a:r>
            </a:p>
            <a:p>
              <a:pPr algn="l">
                <a:buSzPct val="60000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управления экономики</a:t>
              </a:r>
            </a:p>
            <a:p>
              <a:pPr algn="l">
                <a:buSzPct val="60000"/>
              </a:pP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здравоохранения</a:t>
              </a:r>
            </a:p>
            <a:p>
              <a:pPr algn="l">
                <a:buSzPct val="60000"/>
              </a:pPr>
              <a:endParaRPr lang="en-US" sz="1400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l">
                <a:buSzPct val="60000"/>
                <a:buFontTx/>
                <a:buChar char="•"/>
              </a:pPr>
              <a:endParaRPr lang="en-US" sz="1400" dirty="0">
                <a:solidFill>
                  <a:srgbClr val="001D3A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131840" y="980728"/>
            <a:ext cx="3048001" cy="1079166"/>
            <a:chOff x="1920" y="854"/>
            <a:chExt cx="1920" cy="563"/>
          </a:xfrm>
        </p:grpSpPr>
        <p:sp>
          <p:nvSpPr>
            <p:cNvPr id="363536" name="AutoShape 16"/>
            <p:cNvSpPr>
              <a:spLocks noChangeArrowheads="1"/>
            </p:cNvSpPr>
            <p:nvPr/>
          </p:nvSpPr>
          <p:spPr bwMode="gray">
            <a:xfrm>
              <a:off x="1920" y="899"/>
              <a:ext cx="1920" cy="518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rgbClr val="FF9933"/>
                </a:gs>
                <a:gs pos="50000">
                  <a:srgbClr val="FF9933">
                    <a:gamma/>
                    <a:tint val="3921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38" name="Text Box 18"/>
            <p:cNvSpPr txBox="1">
              <a:spLocks noChangeArrowheads="1"/>
            </p:cNvSpPr>
            <p:nvPr/>
          </p:nvSpPr>
          <p:spPr bwMode="gray">
            <a:xfrm>
              <a:off x="2283" y="854"/>
              <a:ext cx="1253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 sz="14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ru-RU" sz="1400" b="1" dirty="0">
                  <a:solidFill>
                    <a:srgbClr val="000000"/>
                  </a:solidFill>
                </a:rPr>
                <a:t>П</a:t>
              </a:r>
              <a:r>
                <a:rPr lang="ru-RU" sz="1400" b="1" dirty="0" smtClean="0">
                  <a:solidFill>
                    <a:srgbClr val="000000"/>
                  </a:solidFill>
                </a:rPr>
                <a:t>рофессиональный</a:t>
              </a:r>
            </a:p>
            <a:p>
              <a:pPr algn="ctr"/>
              <a:r>
                <a:rPr lang="ru-RU" sz="1400" b="1" dirty="0">
                  <a:solidFill>
                    <a:srgbClr val="000000"/>
                  </a:solidFill>
                </a:rPr>
                <a:t>с</a:t>
              </a:r>
              <a:r>
                <a:rPr lang="ru-RU" sz="1400" b="1" dirty="0" smtClean="0">
                  <a:solidFill>
                    <a:srgbClr val="000000"/>
                  </a:solidFill>
                </a:rPr>
                <a:t>тандарт</a:t>
              </a:r>
            </a:p>
            <a:p>
              <a:pPr algn="ctr"/>
              <a:r>
                <a:rPr lang="ru-RU" sz="1400" b="1" dirty="0" smtClean="0">
                  <a:solidFill>
                    <a:srgbClr val="000000"/>
                  </a:solidFill>
                </a:rPr>
                <a:t>акушерки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275856" y="5949280"/>
            <a:ext cx="3048003" cy="708025"/>
            <a:chOff x="1920" y="3492"/>
            <a:chExt cx="1920" cy="446"/>
          </a:xfrm>
        </p:grpSpPr>
        <p:sp>
          <p:nvSpPr>
            <p:cNvPr id="363539" name="AutoShape 19"/>
            <p:cNvSpPr>
              <a:spLocks noChangeArrowheads="1"/>
            </p:cNvSpPr>
            <p:nvPr/>
          </p:nvSpPr>
          <p:spPr bwMode="gray">
            <a:xfrm>
              <a:off x="1920" y="3492"/>
              <a:ext cx="1920" cy="432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rgbClr val="44BD41"/>
                </a:gs>
                <a:gs pos="50000">
                  <a:srgbClr val="44BD41">
                    <a:gamma/>
                    <a:tint val="18039"/>
                    <a:invGamma/>
                  </a:srgbClr>
                </a:gs>
                <a:gs pos="100000">
                  <a:srgbClr val="44BD4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40" name="Text Box 20"/>
            <p:cNvSpPr txBox="1">
              <a:spLocks noChangeArrowheads="1"/>
            </p:cNvSpPr>
            <p:nvPr/>
          </p:nvSpPr>
          <p:spPr bwMode="gray">
            <a:xfrm>
              <a:off x="2238" y="3492"/>
              <a:ext cx="126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rgbClr val="000000"/>
                  </a:solidFill>
                </a:rPr>
                <a:t>Практическая </a:t>
              </a:r>
              <a:endParaRPr lang="en-US" sz="2000" b="1" dirty="0" smtClean="0">
                <a:solidFill>
                  <a:srgbClr val="000000"/>
                </a:solidFill>
              </a:endParaRPr>
            </a:p>
            <a:p>
              <a:r>
                <a:rPr lang="ru-RU" sz="2000" b="1" dirty="0" smtClean="0">
                  <a:solidFill>
                    <a:srgbClr val="000000"/>
                  </a:solidFill>
                </a:rPr>
                <a:t>деятельность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63542" name="Rectangle 22"/>
          <p:cNvSpPr>
            <a:spLocks noChangeArrowheads="1"/>
          </p:cNvSpPr>
          <p:nvPr/>
        </p:nvSpPr>
        <p:spPr bwMode="auto">
          <a:xfrm>
            <a:off x="263946" y="218728"/>
            <a:ext cx="8725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/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Непрерывное медицинское образование акушерки и актуализация профстандарта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gray">
          <a:xfrm>
            <a:off x="4139952" y="4797152"/>
            <a:ext cx="1197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Экстренная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помощь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29" name="Рисунок 28" descr="C:\Users\user\AppData\Local\Microsoft\Windows\Temporary Internet Files\Content.Word\IMG_01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173" y="2191102"/>
            <a:ext cx="453789" cy="59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D:\USERS\user\Downloads\IMG_01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0555" y="3195762"/>
            <a:ext cx="613024" cy="44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D:\USERS\user\Downloads\IMG_01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196" y="4003201"/>
            <a:ext cx="42574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C:\Users\user\AppData\Local\Microsoft\Windows\Temporary Internet Files\Content.Word\IMG_01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204" y="4893347"/>
            <a:ext cx="381781" cy="555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Группа 32"/>
          <p:cNvGrpSpPr/>
          <p:nvPr/>
        </p:nvGrpSpPr>
        <p:grpSpPr>
          <a:xfrm>
            <a:off x="0" y="6093296"/>
            <a:ext cx="827584" cy="764704"/>
            <a:chOff x="2483768" y="3140968"/>
            <a:chExt cx="2992034" cy="2672815"/>
          </a:xfrm>
        </p:grpSpPr>
        <p:pic>
          <p:nvPicPr>
            <p:cNvPr id="34" name="Рисунок 33" descr="https://avatanplus.com/files/resources/original/577a8183070a1155b689e7d5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37" name="Овал 36"/>
          <p:cNvSpPr/>
          <p:nvPr/>
        </p:nvSpPr>
        <p:spPr>
          <a:xfrm>
            <a:off x="33411" y="0"/>
            <a:ext cx="883929" cy="516356"/>
          </a:xfrm>
          <a:prstGeom prst="ellipse">
            <a:avLst/>
          </a:prstGeom>
          <a:blipFill rotWithShape="1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139952" y="1481328"/>
            <a:ext cx="4546848" cy="4525963"/>
          </a:xfrm>
        </p:spPr>
        <p:txBody>
          <a:bodyPr/>
          <a:lstStyle/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57062"/>
            <a:ext cx="6851104" cy="1143000"/>
          </a:xfrm>
        </p:spPr>
        <p:txBody>
          <a:bodyPr/>
          <a:lstStyle/>
          <a:p>
            <a:r>
              <a:rPr lang="ru-RU" dirty="0" smtClean="0"/>
              <a:t>Предложения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185167652"/>
              </p:ext>
            </p:extLst>
          </p:nvPr>
        </p:nvGraphicFramePr>
        <p:xfrm>
          <a:off x="33411" y="1479650"/>
          <a:ext cx="49685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0" y="6021288"/>
            <a:ext cx="827584" cy="836712"/>
            <a:chOff x="2483768" y="3140968"/>
            <a:chExt cx="2992034" cy="2672815"/>
          </a:xfrm>
        </p:grpSpPr>
        <p:pic>
          <p:nvPicPr>
            <p:cNvPr id="6" name="Рисунок 5" descr="https://avatanplus.com/files/resources/original/577a8183070a1155b689e7d5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9" name="Овал 8"/>
          <p:cNvSpPr/>
          <p:nvPr/>
        </p:nvSpPr>
        <p:spPr>
          <a:xfrm>
            <a:off x="33411" y="0"/>
            <a:ext cx="883929" cy="516356"/>
          </a:xfrm>
          <a:prstGeom prst="ellipse">
            <a:avLst/>
          </a:prstGeom>
          <a:blipFill rotWithShape="1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8270093" y="80455"/>
            <a:ext cx="772684" cy="813751"/>
          </a:xfrm>
          <a:prstGeom prst="rect">
            <a:avLst/>
          </a:prstGeom>
          <a:blipFill rotWithShape="0">
            <a:blip r:embed="rId12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4313183" y="2348880"/>
            <a:ext cx="4830817" cy="3091780"/>
          </a:xfrm>
          <a:prstGeom prst="rect">
            <a:avLst/>
          </a:prstGeom>
        </p:spPr>
        <p:txBody>
          <a:bodyPr vert="horz" rtlCol="0" anchor="ctr">
            <a:normAutofit fontScale="9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sz="3000" dirty="0" smtClean="0"/>
          </a:p>
          <a:p>
            <a:r>
              <a:rPr lang="ru-RU" sz="1700" b="0" dirty="0" smtClean="0"/>
              <a:t>Проведение мероприятий НПО для акушерок (конференции, семинары, тренинги) в рамках пятилетнего цикла</a:t>
            </a:r>
          </a:p>
          <a:p>
            <a:endParaRPr lang="ru-RU" sz="1700" b="0" dirty="0" smtClean="0"/>
          </a:p>
          <a:p>
            <a:r>
              <a:rPr lang="ru-RU" sz="1700" b="0" dirty="0" smtClean="0"/>
              <a:t>Создание единых обучающих методических руководств (модулей) для преподавателей</a:t>
            </a:r>
          </a:p>
          <a:p>
            <a:endParaRPr lang="ru-RU" sz="1700" b="0" dirty="0"/>
          </a:p>
          <a:p>
            <a:r>
              <a:rPr lang="ru-RU" sz="1700" b="0" dirty="0" smtClean="0"/>
              <a:t>Организация </a:t>
            </a:r>
            <a:r>
              <a:rPr lang="ru-RU" sz="1700" b="0" dirty="0" err="1" smtClean="0"/>
              <a:t>межпрофессионального</a:t>
            </a:r>
            <a:r>
              <a:rPr lang="ru-RU" sz="1700" b="0" dirty="0" smtClean="0"/>
              <a:t> обучения, в том числе преподавателей</a:t>
            </a:r>
          </a:p>
          <a:p>
            <a:endParaRPr lang="ru-RU" sz="1700" b="0" dirty="0"/>
          </a:p>
          <a:p>
            <a:endParaRPr lang="ru-RU" sz="1700" b="0" dirty="0" smtClean="0"/>
          </a:p>
          <a:p>
            <a:r>
              <a:rPr lang="ru-RU" sz="1700" b="0" dirty="0" smtClean="0"/>
              <a:t>Изучить опыт педагогических практик в области акушерства </a:t>
            </a:r>
            <a:endParaRPr lang="ru-RU" sz="1700" b="0" dirty="0"/>
          </a:p>
          <a:p>
            <a:endParaRPr lang="ru-RU" sz="1700" b="0" dirty="0" smtClean="0"/>
          </a:p>
          <a:p>
            <a:endParaRPr lang="ru-RU" sz="3000" dirty="0" smtClean="0"/>
          </a:p>
          <a:p>
            <a:endParaRPr lang="ru-RU" sz="3000" dirty="0" smtClean="0"/>
          </a:p>
          <a:p>
            <a:pPr marL="742950" indent="-74295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0" y="0"/>
            <a:ext cx="883929" cy="516356"/>
          </a:xfrm>
          <a:prstGeom prst="ellipse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717032"/>
            <a:ext cx="45625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1772816"/>
            <a:ext cx="3312369" cy="1944216"/>
          </a:xfrm>
        </p:spPr>
        <p:txBody>
          <a:bodyPr>
            <a:normAutofit fontScale="25000" lnSpcReduction="20000"/>
          </a:bodyPr>
          <a:lstStyle/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Тема 1</a:t>
            </a:r>
            <a:r>
              <a:rPr lang="ru-RU" sz="3200" b="1" dirty="0" smtClean="0">
                <a:solidFill>
                  <a:srgbClr val="C00000"/>
                </a:solidFill>
              </a:rPr>
              <a:t>. Обеспечение образованных, компетентных и мотивированных медицинских сестер и акушерок </a:t>
            </a:r>
            <a:r>
              <a:rPr lang="ru-RU" sz="2800" dirty="0" smtClean="0">
                <a:solidFill>
                  <a:srgbClr val="C00000"/>
                </a:solidFill>
              </a:rPr>
              <a:t>в рамках эффективной и гибкой системы здравоохранения на всех уровнях и в различных условиях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Тема 2. Оптимизация, эффективное руководство, менеджмент и управление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C00000"/>
                </a:solidFill>
              </a:rPr>
              <a:t>Тема 3. </a:t>
            </a:r>
            <a:r>
              <a:rPr lang="ru-RU" sz="3600" b="1" dirty="0" smtClean="0">
                <a:solidFill>
                  <a:srgbClr val="C00000"/>
                </a:solidFill>
              </a:rPr>
              <a:t>Работать вместе</a:t>
            </a:r>
            <a:r>
              <a:rPr lang="ru-RU" sz="2800" dirty="0" smtClean="0">
                <a:solidFill>
                  <a:srgbClr val="C00000"/>
                </a:solidFill>
              </a:rPr>
              <a:t>, чтобы максимизировать возможности и потенциал медсестер и акушерок через внутри - и </a:t>
            </a:r>
            <a:r>
              <a:rPr lang="ru-RU" sz="2800" dirty="0" err="1" smtClean="0">
                <a:solidFill>
                  <a:srgbClr val="C00000"/>
                </a:solidFill>
              </a:rPr>
              <a:t>межсекторальное</a:t>
            </a:r>
            <a:r>
              <a:rPr lang="ru-RU" sz="2800" dirty="0" smtClean="0">
                <a:solidFill>
                  <a:srgbClr val="C00000"/>
                </a:solidFill>
              </a:rPr>
              <a:t> сотрудничество, образование и </a:t>
            </a:r>
            <a:r>
              <a:rPr lang="ru-RU" sz="2800" b="1" dirty="0" smtClean="0">
                <a:solidFill>
                  <a:srgbClr val="C00000"/>
                </a:solidFill>
              </a:rPr>
              <a:t>непрерывное профессиональное развитие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2"/>
                </a:solidFill>
              </a:rPr>
              <a:t>Тема 4. Мобилизация политической воли, чтобы вкладывать деньги в создание эффективной доказательной базы на основе развития сестринских и акушерских трудовых ресурсов</a:t>
            </a:r>
          </a:p>
          <a:p>
            <a:pPr marL="109728" indent="0">
              <a:buNone/>
            </a:pP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Глобальные стратегические направления укрепления</a:t>
            </a:r>
            <a:r>
              <a:rPr lang="en-US" sz="2000" dirty="0" smtClean="0">
                <a:solidFill>
                  <a:srgbClr val="C00000"/>
                </a:solidFill>
              </a:rPr>
              <a:t/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сестринского и акушерского дела 2016-2020</a:t>
            </a:r>
            <a:r>
              <a:rPr lang="en-US" sz="2000" dirty="0" smtClean="0">
                <a:solidFill>
                  <a:srgbClr val="C00000"/>
                </a:solidFill>
              </a:rPr>
              <a:t/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(тематические области)</a:t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0808"/>
            <a:ext cx="2125421" cy="307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60032" y="908720"/>
            <a:ext cx="3996645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u="sng" dirty="0">
                <a:solidFill>
                  <a:schemeClr val="bg2"/>
                </a:solidFill>
              </a:rPr>
              <a:t>Приказ Минтруда России №832 от 2 ноября 2015 г.</a:t>
            </a:r>
          </a:p>
          <a:p>
            <a:r>
              <a:rPr lang="ru-RU" sz="1050" i="1" u="sng" dirty="0">
                <a:solidFill>
                  <a:schemeClr val="bg2"/>
                </a:solidFill>
              </a:rPr>
              <a:t>«Об утверждении справочника востребованных на рынке труда, новых и перспективных профессий, в том числе требующих среднего профессионального образования</a:t>
            </a:r>
            <a:r>
              <a:rPr lang="ru-RU" sz="1050" i="1" u="sng" dirty="0" smtClean="0">
                <a:solidFill>
                  <a:schemeClr val="bg2"/>
                </a:solidFill>
              </a:rPr>
              <a:t>»</a:t>
            </a:r>
            <a:r>
              <a:rPr lang="en-US" sz="1050" i="1" u="sng" dirty="0" smtClean="0">
                <a:solidFill>
                  <a:schemeClr val="bg2"/>
                </a:solidFill>
              </a:rPr>
              <a:t> </a:t>
            </a:r>
            <a:r>
              <a:rPr lang="ru-RU" sz="1050" i="1" u="sng" dirty="0" smtClean="0">
                <a:solidFill>
                  <a:schemeClr val="bg2"/>
                </a:solidFill>
              </a:rPr>
              <a:t>(входит акушерка)</a:t>
            </a:r>
            <a:endParaRPr lang="ru-RU" sz="1050" i="1" u="sng" dirty="0">
              <a:solidFill>
                <a:schemeClr val="bg2"/>
              </a:solidFill>
            </a:endParaRPr>
          </a:p>
          <a:p>
            <a:endParaRPr lang="ru-RU" sz="1000" b="1" dirty="0">
              <a:solidFill>
                <a:schemeClr val="bg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8846" y="2069164"/>
            <a:ext cx="681945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 </a:t>
            </a:r>
            <a:endParaRPr lang="ru-RU" sz="105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0" y="6021288"/>
            <a:ext cx="827584" cy="836712"/>
            <a:chOff x="2483768" y="3140968"/>
            <a:chExt cx="2992034" cy="2672815"/>
          </a:xfrm>
        </p:grpSpPr>
        <p:pic>
          <p:nvPicPr>
            <p:cNvPr id="16" name="Рисунок 15" descr="https://avatanplus.com/files/resources/original/577a8183070a1155b689e7d5.pn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19" name="Прямоугольник 18"/>
          <p:cNvSpPr/>
          <p:nvPr/>
        </p:nvSpPr>
        <p:spPr>
          <a:xfrm>
            <a:off x="8117819" y="44925"/>
            <a:ext cx="772684" cy="813751"/>
          </a:xfrm>
          <a:prstGeom prst="rect">
            <a:avLst/>
          </a:prstGeom>
          <a:blipFill rotWithShape="0">
            <a:blip r:embed="rId9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04256" cy="32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733256"/>
            <a:ext cx="3915428" cy="9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304256" cy="27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84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275040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Picture 2" descr="http://www.globaledu.ru/images/f_lenta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877272"/>
            <a:ext cx="5472608" cy="68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1944" y="80455"/>
            <a:ext cx="883929" cy="516356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Группа 7"/>
          <p:cNvGrpSpPr/>
          <p:nvPr/>
        </p:nvGrpSpPr>
        <p:grpSpPr>
          <a:xfrm>
            <a:off x="251520" y="2273310"/>
            <a:ext cx="2981794" cy="2636912"/>
            <a:chOff x="2483768" y="3140968"/>
            <a:chExt cx="2992034" cy="2672815"/>
          </a:xfrm>
        </p:grpSpPr>
        <p:pic>
          <p:nvPicPr>
            <p:cNvPr id="9" name="Рисунок 8" descr="https://avatanplus.com/files/resources/original/577a8183070a1155b689e7d5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12" name="Прямоугольник 11"/>
          <p:cNvSpPr/>
          <p:nvPr/>
        </p:nvSpPr>
        <p:spPr>
          <a:xfrm>
            <a:off x="8270093" y="80455"/>
            <a:ext cx="772684" cy="813751"/>
          </a:xfrm>
          <a:prstGeom prst="rect">
            <a:avLst/>
          </a:prstGeom>
          <a:blipFill rotWithShape="0">
            <a:blip r:embed="rId8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13" name="Рисунок 12" descr="http://newinform.com/uploads/posts/2016-02/1454320133_kartinki24_rockets_and_shuttles_582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5418484" cy="37362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Объект 1"/>
          <p:cNvSpPr>
            <a:spLocks noGrp="1"/>
          </p:cNvSpPr>
          <p:nvPr>
            <p:ph idx="1"/>
          </p:nvPr>
        </p:nvSpPr>
        <p:spPr>
          <a:xfrm>
            <a:off x="3491880" y="2130246"/>
            <a:ext cx="2781250" cy="2234858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Успешность страны на мировой арене зависит от скорости реализации новых педагогических решений в системе образования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3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8244408" y="116632"/>
            <a:ext cx="772684" cy="813751"/>
          </a:xfrm>
          <a:prstGeom prst="rect">
            <a:avLst/>
          </a:prstGeom>
          <a:blipFill rotWithShape="0">
            <a:blip r:embed="rId3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0" y="0"/>
            <a:ext cx="883929" cy="516356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75"/>
          <a:stretch/>
        </p:blipFill>
        <p:spPr bwMode="auto">
          <a:xfrm>
            <a:off x="6476927" y="1484784"/>
            <a:ext cx="2667073" cy="1704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63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56792"/>
            <a:ext cx="3518260" cy="48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42" y="2234161"/>
            <a:ext cx="2205543" cy="144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969324" cy="1143000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Современные вызовы и проблемные точки профессионального медицинского образования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1091" name="Freeform 3"/>
          <p:cNvSpPr>
            <a:spLocks noEditPoints="1"/>
          </p:cNvSpPr>
          <p:nvPr/>
        </p:nvSpPr>
        <p:spPr bwMode="gray">
          <a:xfrm rot="-1358056">
            <a:off x="1143000" y="2590800"/>
            <a:ext cx="6615113" cy="2919413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DDDDDD">
                  <a:gamma/>
                  <a:shade val="45490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7C16B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1093" name="Text Box 5"/>
          <p:cNvSpPr txBox="1">
            <a:spLocks noChangeArrowheads="1"/>
          </p:cNvSpPr>
          <p:nvPr/>
        </p:nvSpPr>
        <p:spPr bwMode="gray">
          <a:xfrm>
            <a:off x="3216116" y="3359150"/>
            <a:ext cx="58817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chemeClr val="bg2"/>
                </a:solidFill>
                <a:latin typeface="Verdana" pitchFamily="34" charset="0"/>
              </a:rPr>
              <a:t>Персонализация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chemeClr val="bg2"/>
                </a:solidFill>
                <a:latin typeface="Verdana" pitchFamily="34" charset="0"/>
              </a:rPr>
              <a:t>Поддержка  на протяжении всей жизни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chemeClr val="bg2"/>
                </a:solidFill>
                <a:latin typeface="Verdana" pitchFamily="34" charset="0"/>
              </a:rPr>
              <a:t>Готовность к переменам</a:t>
            </a:r>
            <a:endParaRPr lang="en-US" b="1" dirty="0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601094" name="Text Box 6"/>
          <p:cNvSpPr txBox="1">
            <a:spLocks noChangeArrowheads="1"/>
          </p:cNvSpPr>
          <p:nvPr/>
        </p:nvSpPr>
        <p:spPr bwMode="gray">
          <a:xfrm>
            <a:off x="685800" y="1828800"/>
            <a:ext cx="27478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/>
                </a:solidFill>
                <a:latin typeface="Verdana" pitchFamily="34" charset="0"/>
              </a:rPr>
              <a:t>Проблемные точки</a:t>
            </a:r>
            <a:endParaRPr lang="en-US" b="1" i="1" dirty="0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601095" name="Freeform 7"/>
          <p:cNvSpPr>
            <a:spLocks/>
          </p:cNvSpPr>
          <p:nvPr/>
        </p:nvSpPr>
        <p:spPr bwMode="gray">
          <a:xfrm>
            <a:off x="609600" y="2209800"/>
            <a:ext cx="3098304" cy="1149350"/>
          </a:xfrm>
          <a:custGeom>
            <a:avLst/>
            <a:gdLst>
              <a:gd name="T0" fmla="*/ 0 w 2160"/>
              <a:gd name="T1" fmla="*/ 0 h 1008"/>
              <a:gd name="T2" fmla="*/ 1200 w 2160"/>
              <a:gd name="T3" fmla="*/ 0 h 1008"/>
              <a:gd name="T4" fmla="*/ 2160 w 2160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1008">
                <a:moveTo>
                  <a:pt x="0" y="0"/>
                </a:moveTo>
                <a:lnTo>
                  <a:pt x="1200" y="0"/>
                </a:lnTo>
                <a:lnTo>
                  <a:pt x="2160" y="1008"/>
                </a:lnTo>
              </a:path>
            </a:pathLst>
          </a:custGeom>
          <a:noFill/>
          <a:ln w="9525" cap="flat" cmpd="sng">
            <a:solidFill>
              <a:srgbClr val="5F5F5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1092" name="Oval 4"/>
          <p:cNvSpPr>
            <a:spLocks noChangeArrowheads="1"/>
          </p:cNvSpPr>
          <p:nvPr/>
        </p:nvSpPr>
        <p:spPr bwMode="gray">
          <a:xfrm>
            <a:off x="1447800" y="3048000"/>
            <a:ext cx="1295400" cy="1301750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01102" name="Text Box 14"/>
          <p:cNvSpPr txBox="1">
            <a:spLocks noChangeArrowheads="1"/>
          </p:cNvSpPr>
          <p:nvPr/>
        </p:nvSpPr>
        <p:spPr bwMode="gray">
          <a:xfrm>
            <a:off x="1447800" y="3505200"/>
            <a:ext cx="13960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rgbClr val="FFFFF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Verdana" pitchFamily="34" charset="0"/>
              </a:rPr>
              <a:t>Миграция 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1096" name="Oval 8"/>
          <p:cNvSpPr>
            <a:spLocks noChangeArrowheads="1"/>
          </p:cNvSpPr>
          <p:nvPr/>
        </p:nvSpPr>
        <p:spPr bwMode="gray">
          <a:xfrm>
            <a:off x="3810000" y="1746250"/>
            <a:ext cx="1295400" cy="1301750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127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01105" name="Text Box 17"/>
          <p:cNvSpPr txBox="1">
            <a:spLocks noChangeArrowheads="1"/>
          </p:cNvSpPr>
          <p:nvPr/>
        </p:nvSpPr>
        <p:spPr bwMode="gray">
          <a:xfrm>
            <a:off x="3962400" y="2203450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817" dir="2708076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Verdana" pitchFamily="34" charset="0"/>
              </a:rPr>
              <a:t>Глобализация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1097" name="Oval 9"/>
          <p:cNvSpPr>
            <a:spLocks noChangeArrowheads="1"/>
          </p:cNvSpPr>
          <p:nvPr/>
        </p:nvSpPr>
        <p:spPr bwMode="gray">
          <a:xfrm>
            <a:off x="6629400" y="2057400"/>
            <a:ext cx="1219200" cy="1301750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635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01108" name="Text Box 20"/>
          <p:cNvSpPr txBox="1">
            <a:spLocks noChangeArrowheads="1"/>
          </p:cNvSpPr>
          <p:nvPr/>
        </p:nvSpPr>
        <p:spPr bwMode="gray">
          <a:xfrm>
            <a:off x="6772274" y="2514600"/>
            <a:ext cx="1076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817" dir="2708076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Verdana" pitchFamily="34" charset="0"/>
              </a:rPr>
              <a:t>Изменчивость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1110" name="Oval 22"/>
          <p:cNvSpPr>
            <a:spLocks noChangeArrowheads="1"/>
          </p:cNvSpPr>
          <p:nvPr/>
        </p:nvSpPr>
        <p:spPr bwMode="gray">
          <a:xfrm>
            <a:off x="4876800" y="4343400"/>
            <a:ext cx="1295400" cy="1295400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01112" name="Text Box 24"/>
          <p:cNvSpPr txBox="1">
            <a:spLocks noChangeArrowheads="1"/>
          </p:cNvSpPr>
          <p:nvPr/>
        </p:nvSpPr>
        <p:spPr bwMode="gray">
          <a:xfrm>
            <a:off x="5105400" y="4800600"/>
            <a:ext cx="10807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817" dir="2708076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400" b="1" dirty="0" err="1" smtClean="0">
                <a:solidFill>
                  <a:srgbClr val="000000"/>
                </a:solidFill>
                <a:latin typeface="Verdana" pitchFamily="34" charset="0"/>
              </a:rPr>
              <a:t>Техноло</a:t>
            </a:r>
            <a:endParaRPr lang="ru-RU" sz="14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l"/>
            <a:r>
              <a:rPr lang="ru-RU" sz="1400" b="1" dirty="0" err="1" smtClean="0">
                <a:solidFill>
                  <a:srgbClr val="000000"/>
                </a:solidFill>
                <a:latin typeface="Verdana" pitchFamily="34" charset="0"/>
              </a:rPr>
              <a:t>гизация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1098" name="Oval 10"/>
          <p:cNvSpPr>
            <a:spLocks noChangeArrowheads="1"/>
          </p:cNvSpPr>
          <p:nvPr/>
        </p:nvSpPr>
        <p:spPr bwMode="gray">
          <a:xfrm>
            <a:off x="1828800" y="4953000"/>
            <a:ext cx="1295400" cy="1295400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tint val="48627"/>
                  <a:invGamma/>
                </a:srgbClr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01115" name="Text Box 27"/>
          <p:cNvSpPr txBox="1">
            <a:spLocks noChangeArrowheads="1"/>
          </p:cNvSpPr>
          <p:nvPr/>
        </p:nvSpPr>
        <p:spPr bwMode="gray">
          <a:xfrm>
            <a:off x="1922989" y="5323820"/>
            <a:ext cx="1335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817" dir="2708076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 err="1" smtClean="0">
                <a:solidFill>
                  <a:srgbClr val="000000"/>
                </a:solidFill>
                <a:latin typeface="Verdana" pitchFamily="34" charset="0"/>
              </a:rPr>
              <a:t>Эколо</a:t>
            </a:r>
            <a:endParaRPr lang="ru-RU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l"/>
            <a:r>
              <a:rPr lang="ru-RU" b="1" dirty="0" err="1" smtClean="0">
                <a:solidFill>
                  <a:srgbClr val="000000"/>
                </a:solidFill>
                <a:latin typeface="Verdana" pitchFamily="34" charset="0"/>
              </a:rPr>
              <a:t>гизация</a:t>
            </a:r>
            <a:r>
              <a:rPr lang="ru-RU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95728" y="4509120"/>
            <a:ext cx="24482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400" b="1" i="1" dirty="0" smtClean="0">
                <a:solidFill>
                  <a:schemeClr val="tx2"/>
                </a:solidFill>
              </a:rPr>
              <a:t>«Выживает не самый сильный, не самый умный, а тот, кто лучше всех </a:t>
            </a:r>
            <a:r>
              <a:rPr lang="ru-RU" sz="1400" b="1" i="1" dirty="0" smtClean="0">
                <a:solidFill>
                  <a:srgbClr val="C00000"/>
                </a:solidFill>
              </a:rPr>
              <a:t>откликается на происходящие изменения»</a:t>
            </a:r>
            <a:r>
              <a:rPr lang="ru-RU" sz="1400" b="1" dirty="0" smtClean="0"/>
              <a:t>		</a:t>
            </a:r>
            <a:r>
              <a:rPr lang="ru-RU" sz="1400" b="1" i="1" dirty="0" smtClean="0">
                <a:solidFill>
                  <a:schemeClr val="tx2"/>
                </a:solidFill>
              </a:rPr>
              <a:t>Чарльз Дарвин</a:t>
            </a:r>
            <a:endParaRPr lang="ru-RU" sz="1400" b="1" i="1" dirty="0">
              <a:solidFill>
                <a:schemeClr val="tx2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6041909"/>
            <a:ext cx="781009" cy="816091"/>
            <a:chOff x="2483768" y="3140968"/>
            <a:chExt cx="2992034" cy="2672815"/>
          </a:xfrm>
        </p:grpSpPr>
        <p:pic>
          <p:nvPicPr>
            <p:cNvPr id="23" name="Рисунок 22" descr="https://avatanplus.com/files/resources/original/577a8183070a1155b689e7d5.pn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1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xmlns="" val="27270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117819" y="44925"/>
            <a:ext cx="772684" cy="813751"/>
          </a:xfrm>
          <a:prstGeom prst="rect">
            <a:avLst/>
          </a:prstGeom>
          <a:blipFill rotWithShape="0">
            <a:blip r:embed="rId3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09120"/>
            <a:ext cx="1053058" cy="141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907067" cy="131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5026" y="1268760"/>
            <a:ext cx="2820909" cy="39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0"/>
            <a:ext cx="7172745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Современные тенденции акушерства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949606"/>
            <a:ext cx="20574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491880" cy="21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07" y="3198540"/>
            <a:ext cx="8625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864122" cy="125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973" y="4425745"/>
            <a:ext cx="841762" cy="118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530" y="4134240"/>
            <a:ext cx="864096" cy="124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3" descr="http://www.unfpa.org/sites/default/files/pub-cover-image/SoWMy2014_lg.jp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4149" y="1006144"/>
            <a:ext cx="1806354" cy="22768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Овал 14"/>
          <p:cNvSpPr/>
          <p:nvPr/>
        </p:nvSpPr>
        <p:spPr>
          <a:xfrm>
            <a:off x="57692" y="0"/>
            <a:ext cx="883929" cy="516356"/>
          </a:xfrm>
          <a:prstGeom prst="ellipse">
            <a:avLst/>
          </a:prstGeom>
          <a:blipFill rotWithShape="1">
            <a:blip r:embed="rId1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4647" y="5877272"/>
            <a:ext cx="5709353" cy="100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7669" y="4053960"/>
            <a:ext cx="870570" cy="90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456" y="4531567"/>
            <a:ext cx="1105057" cy="109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2424" y="4097814"/>
            <a:ext cx="733797" cy="81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373216"/>
            <a:ext cx="827023" cy="94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0" y="6076328"/>
            <a:ext cx="781009" cy="781672"/>
            <a:chOff x="2483768" y="3140968"/>
            <a:chExt cx="2992034" cy="2672815"/>
          </a:xfrm>
        </p:grpSpPr>
        <p:pic>
          <p:nvPicPr>
            <p:cNvPr id="22" name="Рисунок 21" descr="https://avatanplus.com/files/resources/original/577a8183070a1155b689e7d5.png"/>
            <p:cNvPicPr/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22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xmlns="" val="24392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172400" y="116632"/>
            <a:ext cx="772684" cy="813751"/>
          </a:xfrm>
          <a:prstGeom prst="rect">
            <a:avLst/>
          </a:prstGeom>
          <a:blipFill rotWithShape="0">
            <a:blip r:embed="rId3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97552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Подготовка специалистов– стратегическое направление развития акушерского дела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84784"/>
            <a:ext cx="347619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00808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6076328"/>
            <a:ext cx="745019" cy="781672"/>
            <a:chOff x="2483768" y="3140968"/>
            <a:chExt cx="2992034" cy="2672815"/>
          </a:xfrm>
        </p:grpSpPr>
        <p:pic>
          <p:nvPicPr>
            <p:cNvPr id="9" name="Рисунок 8" descr="https://avatanplus.com/files/resources/original/577a8183070a1155b689e7d5.pn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3861048"/>
            <a:ext cx="3384376" cy="21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088" y="4077072"/>
            <a:ext cx="341627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1" y="1"/>
            <a:ext cx="1259632" cy="692696"/>
          </a:xfrm>
          <a:prstGeom prst="ellipse">
            <a:avLst/>
          </a:prstGeom>
          <a:blipFill rotWithShape="1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30487"/>
            <a:ext cx="7139136" cy="1143000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Сравнительная характеристика</a:t>
            </a:r>
            <a:b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effectLst/>
                <a:latin typeface="Times New Roman" pitchFamily="18" charset="0"/>
                <a:cs typeface="Times New Roman" pitchFamily="18" charset="0"/>
              </a:rPr>
              <a:t> систем акушерского образования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5"/>
            <a:ext cx="8064895" cy="458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3174" y="5085184"/>
            <a:ext cx="1224668" cy="174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6076328"/>
            <a:ext cx="781009" cy="781672"/>
            <a:chOff x="2483768" y="3140968"/>
            <a:chExt cx="2992034" cy="2672815"/>
          </a:xfrm>
        </p:grpSpPr>
        <p:pic>
          <p:nvPicPr>
            <p:cNvPr id="6" name="Рисунок 5" descr="https://avatanplus.com/files/resources/original/577a8183070a1155b689e7d5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9" name="Овал 8"/>
          <p:cNvSpPr/>
          <p:nvPr/>
        </p:nvSpPr>
        <p:spPr>
          <a:xfrm>
            <a:off x="68267" y="21007"/>
            <a:ext cx="883929" cy="516356"/>
          </a:xfrm>
          <a:prstGeom prst="ellipse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8268216" y="130487"/>
            <a:ext cx="772684" cy="813751"/>
          </a:xfrm>
          <a:prstGeom prst="rect">
            <a:avLst/>
          </a:prstGeom>
          <a:blipFill rotWithShape="0">
            <a:blip r:embed="rId9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8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2007"/>
            <a:ext cx="1259632" cy="10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68135" y="78638"/>
            <a:ext cx="1353769" cy="745557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11"/>
          <p:cNvSpPr/>
          <p:nvPr/>
        </p:nvSpPr>
        <p:spPr>
          <a:xfrm>
            <a:off x="8244408" y="2060848"/>
            <a:ext cx="628668" cy="620688"/>
          </a:xfrm>
          <a:prstGeom prst="rect">
            <a:avLst/>
          </a:prstGeom>
          <a:blipFill rotWithShape="0">
            <a:blip r:embed="rId5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773736"/>
            <a:ext cx="3452617" cy="121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0242"/>
            <a:ext cx="5736732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Система оказания акушерской помощи в Рязанской области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3557"/>
            <a:ext cx="2909768" cy="169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518" y="3087054"/>
            <a:ext cx="1975173" cy="113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7053"/>
            <a:ext cx="1887704" cy="123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711" y="4755447"/>
            <a:ext cx="2941873" cy="165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16" t="4794" r="23416" b="17983"/>
          <a:stretch/>
        </p:blipFill>
        <p:spPr bwMode="auto">
          <a:xfrm>
            <a:off x="89244" y="3455756"/>
            <a:ext cx="2898579" cy="2475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6076328"/>
            <a:ext cx="745019" cy="781672"/>
            <a:chOff x="2483768" y="3140968"/>
            <a:chExt cx="2992034" cy="2672815"/>
          </a:xfrm>
        </p:grpSpPr>
        <p:pic>
          <p:nvPicPr>
            <p:cNvPr id="17" name="Рисунок 16" descr="https://avatanplus.com/files/resources/original/577a8183070a1155b689e7d5.png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5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2" name="TextBox 1"/>
          <p:cNvSpPr txBox="1"/>
          <p:nvPr/>
        </p:nvSpPr>
        <p:spPr>
          <a:xfrm>
            <a:off x="79414" y="993502"/>
            <a:ext cx="326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Образовательный кластер «Здравоохранение»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9590" y="1186506"/>
            <a:ext cx="468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Трехуровневая система оказания акушерско-гинекологической помощи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\\192.168.0.101\Volume_1\Обмен Учебная часть\Литвинова НИ\от ЖУРАВЛЕВОЙ\АКУШЕРСКОЕ дело\IMG_041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45" y="1639833"/>
            <a:ext cx="2754564" cy="18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" name="Двойная стрелка влево/вправо 9"/>
          <p:cNvSpPr/>
          <p:nvPr/>
        </p:nvSpPr>
        <p:spPr>
          <a:xfrm>
            <a:off x="2862986" y="1916832"/>
            <a:ext cx="1728192" cy="139747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8135" y="113027"/>
            <a:ext cx="1353769" cy="745557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Рисунок 22" descr="http://cozsir.uzrf.ru/userfiles/file/cozsir/otdel/1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494" y="3461359"/>
            <a:ext cx="1032831" cy="5835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Объект 1"/>
          <p:cNvSpPr txBox="1">
            <a:spLocks/>
          </p:cNvSpPr>
          <p:nvPr/>
        </p:nvSpPr>
        <p:spPr>
          <a:xfrm>
            <a:off x="2898682" y="4189204"/>
            <a:ext cx="1692496" cy="348705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2800" b="1" dirty="0" smtClean="0">
                <a:solidFill>
                  <a:schemeClr val="bg2"/>
                </a:solidFill>
              </a:rPr>
              <a:t>Цент</a:t>
            </a:r>
            <a:r>
              <a:rPr lang="ru-RU" sz="2800" dirty="0" smtClean="0">
                <a:solidFill>
                  <a:schemeClr val="bg2"/>
                </a:solidFill>
              </a:rPr>
              <a:t>р охраны </a:t>
            </a:r>
            <a:r>
              <a:rPr lang="ru-RU" sz="2800" b="1" dirty="0" smtClean="0">
                <a:solidFill>
                  <a:schemeClr val="bg2"/>
                </a:solidFill>
              </a:rPr>
              <a:t>семьи </a:t>
            </a:r>
            <a:r>
              <a:rPr lang="ru-RU" sz="2800" dirty="0" smtClean="0">
                <a:solidFill>
                  <a:schemeClr val="bg2"/>
                </a:solidFill>
              </a:rPr>
              <a:t>и репродукции</a:t>
            </a:r>
          </a:p>
          <a:p>
            <a:pPr marL="109728" indent="0">
              <a:buNone/>
            </a:pPr>
            <a:r>
              <a:rPr lang="ru-RU" sz="2800" b="1" dirty="0" smtClean="0">
                <a:solidFill>
                  <a:schemeClr val="bg2"/>
                </a:solidFill>
              </a:rPr>
              <a:t>Центр</a:t>
            </a:r>
            <a:r>
              <a:rPr lang="ru-RU" sz="2800" dirty="0" smtClean="0">
                <a:solidFill>
                  <a:schemeClr val="bg2"/>
                </a:solidFill>
              </a:rPr>
              <a:t> охраны репродуктивного здоровья </a:t>
            </a:r>
            <a:r>
              <a:rPr lang="ru-RU" sz="2800" b="1" dirty="0" smtClean="0">
                <a:solidFill>
                  <a:schemeClr val="bg2"/>
                </a:solidFill>
              </a:rPr>
              <a:t>подростков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217" y="5870141"/>
            <a:ext cx="1085144" cy="85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Объект 2"/>
          <p:cNvSpPr txBox="1">
            <a:spLocks/>
          </p:cNvSpPr>
          <p:nvPr/>
        </p:nvSpPr>
        <p:spPr>
          <a:xfrm>
            <a:off x="7422470" y="6165304"/>
            <a:ext cx="1721530" cy="515768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spcBef>
                <a:spcPts val="0"/>
              </a:spcBef>
              <a:buNone/>
            </a:pPr>
            <a:r>
              <a:rPr lang="ru-RU" sz="600" b="1" dirty="0" smtClean="0">
                <a:solidFill>
                  <a:schemeClr val="bg2"/>
                </a:solidFill>
              </a:rPr>
              <a:t>По данным </a:t>
            </a:r>
            <a:r>
              <a:rPr lang="ru-RU" sz="600" b="1" dirty="0" err="1" smtClean="0">
                <a:solidFill>
                  <a:schemeClr val="bg2"/>
                </a:solidFill>
              </a:rPr>
              <a:t>Рязаньстата</a:t>
            </a:r>
            <a:endParaRPr lang="ru-RU" sz="600" b="1" dirty="0" smtClean="0">
              <a:solidFill>
                <a:schemeClr val="bg2"/>
              </a:solidFill>
            </a:endParaRPr>
          </a:p>
          <a:p>
            <a:pPr marL="109728" indent="0">
              <a:spcBef>
                <a:spcPts val="0"/>
              </a:spcBef>
              <a:buNone/>
            </a:pPr>
            <a:r>
              <a:rPr lang="ru-RU" sz="600" b="1" dirty="0" smtClean="0">
                <a:solidFill>
                  <a:schemeClr val="bg2"/>
                </a:solidFill>
              </a:rPr>
              <a:t>на 08.2015 в Рязанской области работает 550 акушерок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ru-RU" sz="600" b="1" dirty="0" smtClean="0">
                <a:solidFill>
                  <a:schemeClr val="bg2"/>
                </a:solidFill>
              </a:rPr>
              <a:t>8,9 на 10000 населения.</a:t>
            </a:r>
            <a:endParaRPr lang="ru-RU" sz="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1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244408" y="94969"/>
            <a:ext cx="754968" cy="813751"/>
          </a:xfrm>
          <a:prstGeom prst="rect">
            <a:avLst/>
          </a:prstGeom>
          <a:blipFill rotWithShape="0">
            <a:blip r:embed="rId3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pic>
        <p:nvPicPr>
          <p:cNvPr id="9" name="Объект 3" descr="http://edu.rosminzdrav.ru/fileadmin/_processed_/6/f/csm_nepreryvnoe_obr_new_1952546535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36712"/>
            <a:ext cx="208823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 descr="http://www.mia-terra.com/images/static1244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07904" y="2564904"/>
            <a:ext cx="5228879" cy="4091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63072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Развитие непрерывного профессионального образования </a:t>
            </a:r>
            <a:endParaRPr lang="ru-RU" sz="2800" dirty="0"/>
          </a:p>
        </p:txBody>
      </p:sp>
      <p:pic>
        <p:nvPicPr>
          <p:cNvPr id="4" name="Рисунок 3" descr="http://static.panoramio.com/photos/large/7686734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312368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-26493" y="4005064"/>
            <a:ext cx="3688552" cy="1731648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dirty="0" smtClean="0">
                <a:solidFill>
                  <a:schemeClr val="bg2"/>
                </a:solidFill>
              </a:rPr>
              <a:t>Модель НМО до 2015 года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Базовое образование по специальности «Акушерское дело» - сертификация специалиста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Повышение квалификации 1 раз в 5 лет </a:t>
            </a:r>
          </a:p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11" y="94969"/>
            <a:ext cx="883929" cy="516356"/>
          </a:xfrm>
          <a:prstGeom prst="ellipse">
            <a:avLst/>
          </a:prstGeom>
          <a:blipFill rotWithShape="1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Группа 11"/>
          <p:cNvGrpSpPr/>
          <p:nvPr/>
        </p:nvGrpSpPr>
        <p:grpSpPr>
          <a:xfrm>
            <a:off x="0" y="6076328"/>
            <a:ext cx="781009" cy="781672"/>
            <a:chOff x="2483768" y="3140968"/>
            <a:chExt cx="2992034" cy="2672815"/>
          </a:xfrm>
        </p:grpSpPr>
        <p:pic>
          <p:nvPicPr>
            <p:cNvPr id="13" name="Рисунок 12" descr="https://avatanplus.com/files/resources/original/577a8183070a1155b689e7d5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xmlns="" val="23188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517232"/>
            <a:ext cx="3562151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5050904" cy="4467951"/>
          </a:xfrm>
        </p:spPr>
        <p:txBody>
          <a:bodyPr>
            <a:normAutofit fontScale="92500" lnSpcReduction="20000"/>
          </a:bodyPr>
          <a:lstStyle/>
          <a:p>
            <a:pPr marL="0" indent="457200"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</a:rPr>
              <a:t>Компетентность —</a:t>
            </a:r>
            <a:r>
              <a:rPr lang="ru-RU" dirty="0"/>
              <a:t> </a:t>
            </a:r>
            <a:r>
              <a:rPr lang="ru-RU" dirty="0" smtClean="0">
                <a:solidFill>
                  <a:schemeClr val="tx2"/>
                </a:solidFill>
              </a:rPr>
              <a:t>способность к </a:t>
            </a:r>
            <a:r>
              <a:rPr lang="ru-RU" dirty="0">
                <a:solidFill>
                  <a:schemeClr val="tx2"/>
                </a:solidFill>
              </a:rPr>
              <a:t>осуществлению </a:t>
            </a:r>
            <a:r>
              <a:rPr lang="ru-RU" dirty="0" smtClean="0">
                <a:solidFill>
                  <a:schemeClr val="tx2"/>
                </a:solidFill>
              </a:rPr>
              <a:t>реального, жизненного </a:t>
            </a:r>
            <a:r>
              <a:rPr lang="ru-RU" dirty="0">
                <a:solidFill>
                  <a:schemeClr val="tx2"/>
                </a:solidFill>
              </a:rPr>
              <a:t>действия и квалификационная характеристика индивида, взятая в момент его включения в деятельность; </a:t>
            </a:r>
          </a:p>
          <a:p>
            <a:pPr marL="0" indent="457200">
              <a:spcBef>
                <a:spcPts val="0"/>
              </a:spcBef>
              <a:buNone/>
            </a:pPr>
            <a:r>
              <a:rPr lang="ru-RU" dirty="0">
                <a:solidFill>
                  <a:schemeClr val="tx2"/>
                </a:solidFill>
              </a:rPr>
              <a:t>поскольку у любого действия существуют два аспекта — </a:t>
            </a:r>
            <a:r>
              <a:rPr lang="ru-RU" b="1" dirty="0">
                <a:solidFill>
                  <a:schemeClr val="tx2"/>
                </a:solidFill>
              </a:rPr>
              <a:t>ресурсный 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продуктивный</a:t>
            </a:r>
            <a:r>
              <a:rPr lang="ru-RU" dirty="0">
                <a:solidFill>
                  <a:schemeClr val="tx2"/>
                </a:solidFill>
              </a:rPr>
              <a:t>, то именно </a:t>
            </a:r>
            <a:r>
              <a:rPr lang="ru-RU" b="1" dirty="0">
                <a:solidFill>
                  <a:srgbClr val="C00000"/>
                </a:solidFill>
              </a:rPr>
              <a:t>развитие компетентности </a:t>
            </a:r>
            <a:r>
              <a:rPr lang="ru-RU" dirty="0">
                <a:solidFill>
                  <a:schemeClr val="tx2"/>
                </a:solidFill>
              </a:rPr>
              <a:t>определяет превращение ресурса в </a:t>
            </a:r>
            <a:r>
              <a:rPr lang="ru-RU" b="1" dirty="0">
                <a:solidFill>
                  <a:schemeClr val="tx2"/>
                </a:solidFill>
              </a:rPr>
              <a:t>продукт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Компетентность специалиста </a:t>
            </a: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68266" y="25102"/>
            <a:ext cx="883929" cy="516356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Объект 3" descr="D:\USERS\user\Desktop\МОСКВА сентябрь 2016\IMG_0106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4333" y="1484784"/>
            <a:ext cx="1337196" cy="172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user\Desktop\МОСКВА сентябрь 2016\IMG_01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0502" y="1481753"/>
            <a:ext cx="1248286" cy="173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user\Desktop\МОСКВА сентябрь 2016\IMG_01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880320" cy="3168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па 8"/>
          <p:cNvGrpSpPr/>
          <p:nvPr/>
        </p:nvGrpSpPr>
        <p:grpSpPr>
          <a:xfrm>
            <a:off x="0" y="6021288"/>
            <a:ext cx="827584" cy="836712"/>
            <a:chOff x="2483768" y="3140968"/>
            <a:chExt cx="2992034" cy="2672815"/>
          </a:xfrm>
        </p:grpSpPr>
        <p:pic>
          <p:nvPicPr>
            <p:cNvPr id="10" name="Рисунок 9" descr="https://avatanplus.com/files/resources/original/577a8183070a1155b689e7d5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83768" y="3140968"/>
              <a:ext cx="2992034" cy="26728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Diagram group"/>
            <p:cNvGrpSpPr/>
            <p:nvPr/>
          </p:nvGrpSpPr>
          <p:grpSpPr>
            <a:xfrm>
              <a:off x="4067944" y="3356992"/>
              <a:ext cx="1065733" cy="1065733"/>
              <a:chOff x="364379" y="192024"/>
              <a:chExt cx="1065733" cy="1065733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364379" y="192024"/>
                <a:ext cx="1065733" cy="1065733"/>
              </a:xfrm>
              <a:prstGeom prst="ellipse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13" name="Прямоугольник 12"/>
          <p:cNvSpPr/>
          <p:nvPr/>
        </p:nvSpPr>
        <p:spPr>
          <a:xfrm>
            <a:off x="8226692" y="94969"/>
            <a:ext cx="772684" cy="813751"/>
          </a:xfrm>
          <a:prstGeom prst="rect">
            <a:avLst/>
          </a:prstGeom>
          <a:blipFill rotWithShape="0">
            <a:blip r:embed="rId11" cstate="print">
              <a:extLst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4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Другая 21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E1A000"/>
      </a:accent1>
      <a:accent2>
        <a:srgbClr val="E1A000"/>
      </a:accent2>
      <a:accent3>
        <a:srgbClr val="FFE093"/>
      </a:accent3>
      <a:accent4>
        <a:srgbClr val="FFD15D"/>
      </a:accent4>
      <a:accent5>
        <a:srgbClr val="FFE093"/>
      </a:accent5>
      <a:accent6>
        <a:srgbClr val="C64847"/>
      </a:accent6>
      <a:hlink>
        <a:srgbClr val="168BBA"/>
      </a:hlink>
      <a:folHlink>
        <a:srgbClr val="68000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7080</TotalTime>
  <Words>805</Words>
  <Application>Microsoft Office PowerPoint</Application>
  <PresentationFormat>Экран (4:3)</PresentationFormat>
  <Paragraphs>222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Современные вызовы, проблемные точки и зоны развития профессиональной подготовки акушерок </vt:lpstr>
      <vt:lpstr>Глобальные стратегические направления укрепления  сестринского и акушерского дела 2016-2020  (тематические области) </vt:lpstr>
      <vt:lpstr>Современные вызовы и проблемные точки профессионального медицинского образования</vt:lpstr>
      <vt:lpstr>Современные тенденции акушерства</vt:lpstr>
      <vt:lpstr>Подготовка специалистов– стратегическое направление развития акушерского дела</vt:lpstr>
      <vt:lpstr>Сравнительная характеристика  систем акушерского образования</vt:lpstr>
      <vt:lpstr>Система оказания акушерской помощи в Рязанской области</vt:lpstr>
      <vt:lpstr>Развитие непрерывного профессионального образования </vt:lpstr>
      <vt:lpstr>Компетентность специалиста </vt:lpstr>
      <vt:lpstr>Базовая подготовка акушерки программа подготовки специалистов среднего звена (ППССЗ)</vt:lpstr>
      <vt:lpstr>Аттестация по ППССЗ</vt:lpstr>
      <vt:lpstr>Дополнительное профессиональное образование</vt:lpstr>
      <vt:lpstr>Компетенции преподавателей  профессионального образования</vt:lpstr>
      <vt:lpstr>Совершенствование работы  преподавателей</vt:lpstr>
      <vt:lpstr>Участие Рязанского медицинского колледжа в федеральном проекте по оптимизации деятельности акушерки</vt:lpstr>
      <vt:lpstr>Грамотность в вопросах здоровья</vt:lpstr>
      <vt:lpstr>Стратегическое направление Формирование грамотности в вопросах здоровья</vt:lpstr>
      <vt:lpstr>Слайд 18</vt:lpstr>
      <vt:lpstr>Предложения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вызовы, проблемные точки и зоны развития профессиональной подготовки акушерок</dc:title>
  <dc:creator>user</dc:creator>
  <cp:lastModifiedBy>Ivan</cp:lastModifiedBy>
  <cp:revision>343</cp:revision>
  <cp:lastPrinted>2016-09-26T06:55:26Z</cp:lastPrinted>
  <dcterms:created xsi:type="dcterms:W3CDTF">2016-08-22T05:47:00Z</dcterms:created>
  <dcterms:modified xsi:type="dcterms:W3CDTF">2016-09-26T17:22:56Z</dcterms:modified>
</cp:coreProperties>
</file>