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6" r:id="rId3"/>
    <p:sldId id="272" r:id="rId4"/>
    <p:sldId id="277" r:id="rId5"/>
    <p:sldId id="282" r:id="rId6"/>
    <p:sldId id="273" r:id="rId7"/>
    <p:sldId id="274" r:id="rId8"/>
    <p:sldId id="278" r:id="rId9"/>
    <p:sldId id="279" r:id="rId10"/>
    <p:sldId id="281" r:id="rId11"/>
    <p:sldId id="268" r:id="rId12"/>
    <p:sldId id="280" r:id="rId13"/>
    <p:sldId id="269" r:id="rId1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A14A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E80EE1A-C558-41E4-BF31-7F20B9244711}" type="datetimeFigureOut">
              <a:rPr lang="ru-RU" smtClean="0"/>
              <a:pPr/>
              <a:t>27.09.2016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C6D32D-6D8F-4783-BED7-248D63681B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ransition>
    <p:split orient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8136904" cy="5040560"/>
          </a:xfrm>
        </p:spPr>
        <p:txBody>
          <a:bodyPr>
            <a:normAutofit fontScale="90000"/>
          </a:bodyPr>
          <a:lstStyle/>
          <a:p>
            <a:pPr algn="just">
              <a:spcAft>
                <a:spcPts val="120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        </a:t>
            </a:r>
            <a:r>
              <a:rPr lang="ru-RU" sz="2400" b="1" dirty="0" smtClean="0">
                <a:solidFill>
                  <a:srgbClr val="002060"/>
                </a:solidFill>
              </a:rPr>
              <a:t>НЦАГИП им. В.И. Кулакова Минздрава России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2800" b="1" dirty="0" smtClean="0">
                <a:solidFill>
                  <a:schemeClr val="tx1"/>
                </a:solidFill>
              </a:rPr>
              <a:t>Практический опыт ФГБУ «НЦАГиП им. В.И.Кулакова» Минздрава России по разработке и внедрению междисциплинарной программы повышения квалификации по циклу тематического усовершенствовании «Современные аспекты поддержки грудного вскармливания», как одного из звеньев непрерывного последипломного образования акушерок и детских медицинских сестер.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733256"/>
            <a:ext cx="8496944" cy="936104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Докладчик:  Быкова Наталья Сергеевна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                          акушерка, психолог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Павел\Pictures\logo-4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076" cy="8367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\Desktop\IMG-20160926-WA00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052736"/>
            <a:ext cx="4104456" cy="410445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836712"/>
            <a:ext cx="38884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Учебно-научно-методическим центром на базе нашего </a:t>
            </a:r>
            <a:r>
              <a:rPr lang="ru-RU" sz="2600" dirty="0" err="1" smtClean="0"/>
              <a:t>симуляционно-тренингового</a:t>
            </a:r>
            <a:r>
              <a:rPr lang="ru-RU" sz="2600" dirty="0" smtClean="0"/>
              <a:t> центра был успешно проведен первый цикл данной программы и выданы первые сертификаты.</a:t>
            </a:r>
            <a:endParaRPr lang="ru-RU" sz="2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499176" cy="98072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Выводы и предложения: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54461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u="sng" dirty="0" smtClean="0">
                <a:solidFill>
                  <a:schemeClr val="tx1"/>
                </a:solidFill>
              </a:rPr>
              <a:t>Таким образом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algn="just">
              <a:buNone/>
            </a:pPr>
            <a:r>
              <a:rPr lang="ru-RU" sz="2400" dirty="0" smtClean="0"/>
              <a:t>1)</a:t>
            </a:r>
            <a:r>
              <a:rPr lang="ru-RU" sz="2400" dirty="0" smtClean="0">
                <a:solidFill>
                  <a:schemeClr val="tx1"/>
                </a:solidFill>
              </a:rPr>
              <a:t> одним из перспективных направлений непрерывного  последипломного образования можно считать совместную разработку образовательных программ тематического усовершенствования с участием профильных специалистов и использованием ресурса лечебной организации. Они помогают специалистам выбрать индивидуальную траекторию развития, и углубить свои знания в выбранном направлении.</a:t>
            </a:r>
          </a:p>
          <a:p>
            <a:pPr algn="just">
              <a:buFont typeface="Wingdings" pitchFamily="2" charset="2"/>
              <a:buChar char="Ø"/>
            </a:pPr>
            <a:endParaRPr lang="ru-RU" sz="2000" dirty="0"/>
          </a:p>
        </p:txBody>
      </p:sp>
      <p:pic>
        <p:nvPicPr>
          <p:cNvPr id="5" name="Picture 2" descr="C:\Users\Павел\Pictures\logo-4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7745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05273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/>
              <a:t>2) совместный опыт </a:t>
            </a:r>
            <a:r>
              <a:rPr lang="ru-RU" sz="2400" dirty="0" smtClean="0"/>
              <a:t>Всероссийского учебно-научно-методического центра </a:t>
            </a:r>
            <a:r>
              <a:rPr lang="ru-RU" sz="2400" dirty="0" smtClean="0"/>
              <a:t>по непрерывному медицинскому и фармацевтическому образованию» Министерства здравоохранения Российской Федерации (ГБОУ ДПО ВУНМЦ Минздрава России) и нашего Центра по разработке и внедрению междисциплинарной программы повышения квалификации по циклу тематического усовершенствовании «Современные аспекты поддержки грудного вскармливания» можно считать успешным началом работы в данном направлении.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64705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002060"/>
                </a:solidFill>
              </a:rPr>
              <a:t>Спасибо </a:t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2060"/>
                </a:solidFill>
              </a:rPr>
              <a:t>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Павел\Pictures\logo-4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789040"/>
            <a:ext cx="2232248" cy="1549901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8136904" cy="592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800" dirty="0" smtClean="0"/>
              <a:t> </a:t>
            </a:r>
            <a:r>
              <a:rPr lang="ru-RU" sz="2400" dirty="0" smtClean="0"/>
              <a:t>Современные требования к системе подготовки медицинских кадров диктуют новые подходы к  уровню квалификации медицинского персонала.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/>
              <a:t> Практическому здравоохранению нашего времени требуется высококвалифицированный медицинский персонал.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/>
              <a:t> Особое внимание необходимо уделять более глубокому обучению  </a:t>
            </a:r>
            <a:r>
              <a:rPr lang="ru-RU" sz="2400" dirty="0" err="1" smtClean="0"/>
              <a:t>узкопрофильной</a:t>
            </a:r>
            <a:r>
              <a:rPr lang="ru-RU" sz="2400" dirty="0" smtClean="0"/>
              <a:t> тематике,  более детальному изучению отдельных    предметов и функций в профессиональной деятельности.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/>
              <a:t> Тематическое усовершенствование – является одним </a:t>
            </a:r>
            <a:r>
              <a:rPr lang="ru-RU" sz="2400" smtClean="0"/>
              <a:t>из </a:t>
            </a:r>
            <a:r>
              <a:rPr lang="ru-RU" sz="2400" smtClean="0"/>
              <a:t>видов </a:t>
            </a:r>
            <a:r>
              <a:rPr lang="ru-RU" sz="2400" dirty="0" smtClean="0"/>
              <a:t>повышения квалификации персонала.</a:t>
            </a:r>
          </a:p>
        </p:txBody>
      </p:sp>
      <p:pic>
        <p:nvPicPr>
          <p:cNvPr id="3" name="Picture 2" descr="C:\Users\Павел\Pictures\logo-4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7745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659960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Современный взгляд на грудное вскармливание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443664" cy="5256584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Современные научные исследования подтверждают, что естественное вскармливание младенцев материнским молоком остается идеальным видом питания способным обеспечить оптимальное развитие ребенка и адекватное состояние его здоровья.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Немаловажное значение имеет грудное вскармливание и для здоровья матери.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</a:rPr>
              <a:t>Отношение к грудному вскармливанию в каждой стране отражено в национальных программах.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Павел\Pictures\logo-4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7624" cy="82459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600" dirty="0" smtClean="0"/>
              <a:t>В соответствии с «Национальной программой оптимизации вскармливания детей первого года жизни в Российской Федерации (2009г.)» перед руководством Центра стояли следующие задачи: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/>
              <a:t> Выработка единой политики по поддержке грудного вскармливания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/>
              <a:t> Разработка единой обучающей программы для сотрудников.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600" dirty="0" smtClean="0"/>
              <a:t>Разработка программы обучения для молодых родителей.</a:t>
            </a:r>
          </a:p>
          <a:p>
            <a:pPr algn="just"/>
            <a:endParaRPr lang="ru-RU" sz="2600" dirty="0" smtClean="0"/>
          </a:p>
        </p:txBody>
      </p:sp>
      <p:pic>
        <p:nvPicPr>
          <p:cNvPr id="3" name="Picture 2" descr="C:\Users\Павел\Pictures\logo-4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1366" cy="7647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4868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Для решения этих вопросов в Центре была создана </a:t>
            </a:r>
            <a:r>
              <a:rPr lang="ru-RU" sz="2400" u="sng" dirty="0" smtClean="0"/>
              <a:t>Школа молодых родителей</a:t>
            </a:r>
            <a:r>
              <a:rPr lang="ru-RU" sz="2400" dirty="0" smtClean="0"/>
              <a:t>.</a:t>
            </a:r>
          </a:p>
          <a:p>
            <a:pPr algn="just"/>
            <a:endParaRPr lang="ru-RU" sz="2400" b="1" dirty="0" smtClean="0"/>
          </a:p>
        </p:txBody>
      </p:sp>
      <p:pic>
        <p:nvPicPr>
          <p:cNvPr id="3074" name="Picture 2" descr="F:\Кабинет поддержки грудного вскармливания\Фото консультаций и лекций\image-27-11-14-03-53.jpeg"/>
          <p:cNvPicPr>
            <a:picLocks noChangeAspect="1" noChangeArrowheads="1"/>
          </p:cNvPicPr>
          <p:nvPr/>
        </p:nvPicPr>
        <p:blipFill>
          <a:blip r:embed="rId2" cstate="print"/>
          <a:srcRect l="26576" r="13278" b="16076"/>
          <a:stretch>
            <a:fillRect/>
          </a:stretch>
        </p:blipFill>
        <p:spPr bwMode="auto">
          <a:xfrm>
            <a:off x="467544" y="1412776"/>
            <a:ext cx="3853228" cy="4032448"/>
          </a:xfrm>
          <a:prstGeom prst="rect">
            <a:avLst/>
          </a:prstGeom>
          <a:noFill/>
        </p:spPr>
      </p:pic>
      <p:pic>
        <p:nvPicPr>
          <p:cNvPr id="3075" name="Picture 3" descr="F:\Кабинет поддержки грудного вскармливания\Фото консультаций и лекций\image-27-11-14-01-15-6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566244" cy="475499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8236024" cy="1124744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rgbClr val="002060"/>
                </a:solidFill>
              </a:rPr>
              <a:t>Междисциплинарная программа «Современные аспекты поддержки грудного вскармливания»</a:t>
            </a:r>
            <a:endParaRPr lang="ru-RU" sz="23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68760"/>
            <a:ext cx="8515672" cy="5328592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Подготовка Школы к работе выявила многогранность темы поддержки грудного вскармливания, и необходимости привлечения к разработке программы широкого спектра специалистов.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Данная программа была разработана в содружестве со  Всероссийским учебно-научно-методический центром по непрерывному медицинскому и фармацевтическому образованию» Министерства здравоохранения Российской Федерации (ГБОУ ДПО ВУНМЦ Минздрава России) под руководством </a:t>
            </a:r>
            <a:r>
              <a:rPr lang="ru-RU" sz="3400" dirty="0" err="1" smtClean="0">
                <a:solidFill>
                  <a:schemeClr val="tx1"/>
                </a:solidFill>
              </a:rPr>
              <a:t>Зеленской</a:t>
            </a:r>
            <a:r>
              <a:rPr lang="ru-RU" sz="3400" dirty="0" smtClean="0">
                <a:solidFill>
                  <a:schemeClr val="tx1"/>
                </a:solidFill>
              </a:rPr>
              <a:t> Нели Васильевны.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3400" dirty="0" smtClean="0">
                <a:solidFill>
                  <a:schemeClr val="tx1"/>
                </a:solidFill>
              </a:rPr>
              <a:t>Особая ценность этой программы в том, что в ее разработке,  наряду со специалистами образовательного учреждения, участвовали и специалисты практического здравоохранения, что помогло учесть все нюансы темы.</a:t>
            </a:r>
          </a:p>
          <a:p>
            <a:pPr algn="just">
              <a:buFont typeface="Wingdings" pitchFamily="2" charset="2"/>
              <a:buChar char="Ø"/>
            </a:pPr>
            <a:endParaRPr lang="ru-RU" sz="3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Picture 2" descr="C:\Users\Павел\Pictures\logo-4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5616" cy="77459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2008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Структура программы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4896544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u="sng" dirty="0" smtClean="0">
                <a:solidFill>
                  <a:schemeClr val="tx1"/>
                </a:solidFill>
              </a:rPr>
              <a:t>Общая  структура программы содержит 4 блока:</a:t>
            </a:r>
          </a:p>
          <a:p>
            <a:pPr algn="just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1 блок: Нормативно-правовое регулирование деятельности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2 блок: Физиологические и патологические особенности молочной железы, влияющие на грудное вскармливание.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3 блок: Педиатрические основы грудного вскармливания.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>
                <a:solidFill>
                  <a:schemeClr val="tx1"/>
                </a:solidFill>
              </a:rPr>
              <a:t>4 блок: Организационные аспекты  успешной лактации.</a:t>
            </a:r>
          </a:p>
          <a:p>
            <a:endParaRPr lang="ru-RU" dirty="0"/>
          </a:p>
        </p:txBody>
      </p:sp>
      <p:pic>
        <p:nvPicPr>
          <p:cNvPr id="4" name="Picture 2" descr="C:\Users\Павел\Pictures\logo-4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05076" cy="836712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26876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/>
              <a:t> </a:t>
            </a:r>
            <a:r>
              <a:rPr lang="ru-RU" sz="2600" dirty="0" smtClean="0"/>
              <a:t>Образовательная программа «Современные аспекты по поддержке грудного вскармливания» разработана для специалистов, работающих в Перинатальных центрах и роддомах – акушерок и медсестер </a:t>
            </a:r>
            <a:r>
              <a:rPr lang="ru-RU" sz="2600" dirty="0" err="1" smtClean="0"/>
              <a:t>неонатологического</a:t>
            </a:r>
            <a:r>
              <a:rPr lang="ru-RU" sz="2600" dirty="0" smtClean="0"/>
              <a:t> профиля. И представляет собой одно из актуальных направлений развития медицинских специалистов в рамках тематического усовершенствования. </a:t>
            </a:r>
          </a:p>
        </p:txBody>
      </p:sp>
      <p:pic>
        <p:nvPicPr>
          <p:cNvPr id="3" name="Picture 2" descr="C:\Users\Павел\Pictures\logo-4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1366" cy="76470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авел\Pictures\logo-48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01366" cy="76470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340768"/>
            <a:ext cx="828092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sz="2400" dirty="0" smtClean="0"/>
              <a:t>Данный 72-часовой курс утвержден Всероссийским учебно-научно-методический центром по непрерывному медицинскому и фармацевтическому образованию» Министерства здравоохранения Российской Федерации (ГБОУ ДПО ВУНМЦ Минздрава России). По окончанию курса выдается Сертификат государственного образца.</a:t>
            </a:r>
          </a:p>
          <a:p>
            <a:pPr algn="just">
              <a:spcAft>
                <a:spcPts val="600"/>
              </a:spcAft>
            </a:pPr>
            <a:endParaRPr lang="ru-RU" sz="2400" dirty="0" smtClean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1638</TotalTime>
  <Words>536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        НЦАГИП им. В.И. Кулакова Минздрава России  Практический опыт ФГБУ «НЦАГиП им. В.И.Кулакова» Минздрава России по разработке и внедрению междисциплинарной программы повышения квалификации по циклу тематического усовершенствовании «Современные аспекты поддержки грудного вскармливания», как одного из звеньев непрерывного последипломного образования акушерок и детских медицинских сестер. </vt:lpstr>
      <vt:lpstr>Слайд 2</vt:lpstr>
      <vt:lpstr>Современный взгляд на грудное вскармливание</vt:lpstr>
      <vt:lpstr>Слайд 4</vt:lpstr>
      <vt:lpstr>Слайд 5</vt:lpstr>
      <vt:lpstr>Междисциплинарная программа «Современные аспекты поддержки грудного вскармливания»</vt:lpstr>
      <vt:lpstr>Структура программы</vt:lpstr>
      <vt:lpstr>Слайд 8</vt:lpstr>
      <vt:lpstr>Слайд 9</vt:lpstr>
      <vt:lpstr>Слайд 10</vt:lpstr>
      <vt:lpstr>Выводы и предложения:</vt:lpstr>
      <vt:lpstr>Слайд 12</vt:lpstr>
      <vt:lpstr> 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Консультант по грудному вскармливанию – как новая штатная единица акушерского стационара.</dc:title>
  <dc:creator>Павел</dc:creator>
  <cp:lastModifiedBy>Администратор</cp:lastModifiedBy>
  <cp:revision>119</cp:revision>
  <dcterms:created xsi:type="dcterms:W3CDTF">2015-09-13T15:21:44Z</dcterms:created>
  <dcterms:modified xsi:type="dcterms:W3CDTF">2016-09-27T09:04:34Z</dcterms:modified>
</cp:coreProperties>
</file>